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8" r:id="rId3"/>
  </p:sldIdLst>
  <p:sldSz cx="10693400" cy="7561263"/>
  <p:notesSz cx="6888163" cy="10020300"/>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x5115" initials="t" lastIdx="1" clrIdx="0">
    <p:extLst>
      <p:ext uri="{19B8F6BF-5375-455C-9EA6-DF929625EA0E}">
        <p15:presenceInfo xmlns:p15="http://schemas.microsoft.com/office/powerpoint/2012/main" userId="S::tx14715@officejp.vip::a02b51b4-351b-4de3-8708-e91e80faa09d" providerId="AD"/>
      </p:ext>
    </p:extLst>
  </p:cmAuthor>
  <p:cmAuthor id="2" name="info@canbee.jp" initials="" lastIdx="1" clrIdx="1">
    <p:extLst>
      <p:ext uri="{19B8F6BF-5375-455C-9EA6-DF929625EA0E}">
        <p15:presenceInfo xmlns:p15="http://schemas.microsoft.com/office/powerpoint/2012/main" userId="a4e234fd846b46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99"/>
    <a:srgbClr val="FFCCCC"/>
    <a:srgbClr val="BCE292"/>
    <a:srgbClr val="CCECFF"/>
    <a:srgbClr val="F88CD4"/>
    <a:srgbClr val="08C83A"/>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4" autoAdjust="0"/>
  </p:normalViewPr>
  <p:slideViewPr>
    <p:cSldViewPr>
      <p:cViewPr varScale="1">
        <p:scale>
          <a:sx n="97" d="100"/>
          <a:sy n="97" d="100"/>
        </p:scale>
        <p:origin x="1530" y="36"/>
      </p:cViewPr>
      <p:guideLst>
        <p:guide orient="horz" pos="2382"/>
        <p:guide pos="33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583" tIns="48291" rIns="96583" bIns="48291"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701" y="0"/>
            <a:ext cx="2984871" cy="502755"/>
          </a:xfrm>
          <a:prstGeom prst="rect">
            <a:avLst/>
          </a:prstGeom>
        </p:spPr>
        <p:txBody>
          <a:bodyPr vert="horz" lIns="96583" tIns="48291" rIns="96583" bIns="48291" rtlCol="0"/>
          <a:lstStyle>
            <a:lvl1pPr algn="r">
              <a:defRPr sz="1300"/>
            </a:lvl1pPr>
          </a:lstStyle>
          <a:p>
            <a:fld id="{0D3E7371-033A-464F-8150-1E18853E6C5A}" type="datetimeFigureOut">
              <a:rPr kumimoji="1" lang="ja-JP" altLang="en-US" smtClean="0"/>
              <a:t>2024/2/29</a:t>
            </a:fld>
            <a:endParaRPr kumimoji="1" lang="ja-JP" altLang="en-US"/>
          </a:p>
        </p:txBody>
      </p:sp>
      <p:sp>
        <p:nvSpPr>
          <p:cNvPr id="4" name="スライド イメージ プレースホルダー 3"/>
          <p:cNvSpPr>
            <a:spLocks noGrp="1" noRot="1" noChangeAspect="1"/>
          </p:cNvSpPr>
          <p:nvPr>
            <p:ph type="sldImg" idx="2"/>
          </p:nvPr>
        </p:nvSpPr>
        <p:spPr>
          <a:xfrm>
            <a:off x="1054100" y="1252538"/>
            <a:ext cx="4779963" cy="3381375"/>
          </a:xfrm>
          <a:prstGeom prst="rect">
            <a:avLst/>
          </a:prstGeom>
          <a:noFill/>
          <a:ln w="12700">
            <a:solidFill>
              <a:prstClr val="black"/>
            </a:solidFill>
          </a:ln>
        </p:spPr>
        <p:txBody>
          <a:bodyPr vert="horz" lIns="96583" tIns="48291" rIns="96583" bIns="48291" rtlCol="0" anchor="ctr"/>
          <a:lstStyle/>
          <a:p>
            <a:endParaRPr lang="ja-JP" altLang="en-US"/>
          </a:p>
        </p:txBody>
      </p:sp>
      <p:sp>
        <p:nvSpPr>
          <p:cNvPr id="5" name="ノート プレースホルダー 4"/>
          <p:cNvSpPr>
            <a:spLocks noGrp="1"/>
          </p:cNvSpPr>
          <p:nvPr>
            <p:ph type="body" sz="quarter" idx="3"/>
          </p:nvPr>
        </p:nvSpPr>
        <p:spPr>
          <a:xfrm>
            <a:off x="688817" y="4822272"/>
            <a:ext cx="5510530" cy="3945493"/>
          </a:xfrm>
          <a:prstGeom prst="rect">
            <a:avLst/>
          </a:prstGeom>
        </p:spPr>
        <p:txBody>
          <a:bodyPr vert="horz" lIns="96583" tIns="48291" rIns="96583" bIns="482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583" tIns="48291" rIns="96583" bIns="4829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701" y="9517547"/>
            <a:ext cx="2984871" cy="502754"/>
          </a:xfrm>
          <a:prstGeom prst="rect">
            <a:avLst/>
          </a:prstGeom>
        </p:spPr>
        <p:txBody>
          <a:bodyPr vert="horz" lIns="96583" tIns="48291" rIns="96583" bIns="48291" rtlCol="0" anchor="b"/>
          <a:lstStyle>
            <a:lvl1pPr algn="r">
              <a:defRPr sz="1300"/>
            </a:lvl1pPr>
          </a:lstStyle>
          <a:p>
            <a:fld id="{7C6E9A9A-317A-45FC-9729-22F270A9F575}" type="slidenum">
              <a:rPr kumimoji="1" lang="ja-JP" altLang="en-US" smtClean="0"/>
              <a:t>‹#›</a:t>
            </a:fld>
            <a:endParaRPr kumimoji="1" lang="ja-JP" altLang="en-US"/>
          </a:p>
        </p:txBody>
      </p:sp>
    </p:spTree>
    <p:extLst>
      <p:ext uri="{BB962C8B-B14F-4D97-AF65-F5344CB8AC3E}">
        <p14:creationId xmlns:p14="http://schemas.microsoft.com/office/powerpoint/2010/main" val="754326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4100" y="1252538"/>
            <a:ext cx="477996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6E9A9A-317A-45FC-9729-22F270A9F575}" type="slidenum">
              <a:rPr kumimoji="1" lang="ja-JP" altLang="en-US" smtClean="0"/>
              <a:t>2</a:t>
            </a:fld>
            <a:endParaRPr kumimoji="1" lang="ja-JP" altLang="en-US"/>
          </a:p>
        </p:txBody>
      </p:sp>
    </p:spTree>
    <p:extLst>
      <p:ext uri="{BB962C8B-B14F-4D97-AF65-F5344CB8AC3E}">
        <p14:creationId xmlns:p14="http://schemas.microsoft.com/office/powerpoint/2010/main" val="98367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6" y="2348895"/>
            <a:ext cx="9089390" cy="1620771"/>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4011" y="4284718"/>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232559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31239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6" y="302802"/>
            <a:ext cx="2406015" cy="64515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671" y="302802"/>
            <a:ext cx="7039822" cy="64515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344513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197124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4"/>
            <a:ext cx="9089390" cy="1501751"/>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61532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671"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341258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0" y="1692535"/>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2100" y="1692535"/>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2100"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92780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413898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364106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301050"/>
            <a:ext cx="3518055" cy="1281214"/>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672"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205172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6"/>
            <a:ext cx="6416040" cy="624855"/>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kumimoji="1" lang="ja-JP" altLang="en-US"/>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D1E3AD-4677-43B4-958F-E6EA49181EAC}" type="datetimeFigureOut">
              <a:rPr kumimoji="1" lang="ja-JP" altLang="en-US" smtClean="0"/>
              <a:t>2024/2/29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274600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1" y="302803"/>
            <a:ext cx="9624060" cy="1260211"/>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1" y="1764295"/>
            <a:ext cx="9624060" cy="4990084"/>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671" y="7008173"/>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DDD1E3AD-4677-43B4-958F-E6EA49181EAC}" type="datetimeFigureOut">
              <a:rPr kumimoji="1" lang="ja-JP" altLang="en-US" smtClean="0"/>
              <a:t>2024/2/29</a:t>
            </a:fld>
            <a:endParaRPr kumimoji="1" lang="ja-JP" altLang="en-US"/>
          </a:p>
        </p:txBody>
      </p:sp>
      <p:sp>
        <p:nvSpPr>
          <p:cNvPr id="5" name="フッター プレースホルダー 4"/>
          <p:cNvSpPr>
            <a:spLocks noGrp="1"/>
          </p:cNvSpPr>
          <p:nvPr>
            <p:ph type="ftr" sz="quarter" idx="3"/>
          </p:nvPr>
        </p:nvSpPr>
        <p:spPr>
          <a:xfrm>
            <a:off x="3653579" y="7008173"/>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3604" y="7008173"/>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48ADCE35-D752-41CF-89AE-A55F477DFDCF}" type="slidenum">
              <a:rPr kumimoji="1" lang="ja-JP" altLang="en-US" smtClean="0"/>
              <a:t>‹#›</a:t>
            </a:fld>
            <a:endParaRPr kumimoji="1" lang="ja-JP" altLang="en-US"/>
          </a:p>
        </p:txBody>
      </p:sp>
    </p:spTree>
    <p:extLst>
      <p:ext uri="{BB962C8B-B14F-4D97-AF65-F5344CB8AC3E}">
        <p14:creationId xmlns:p14="http://schemas.microsoft.com/office/powerpoint/2010/main" val="260250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pic>
        <p:nvPicPr>
          <p:cNvPr id="6" name="Picture 2" descr="商用利用可】花粉症の無料イラスト素材10選 | ACワークスのブログ">
            <a:extLst>
              <a:ext uri="{FF2B5EF4-FFF2-40B4-BE49-F238E27FC236}">
                <a16:creationId xmlns:a16="http://schemas.microsoft.com/office/drawing/2014/main" id="{78F08853-E5B6-29F3-0D03-073826494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835" y="2163903"/>
            <a:ext cx="1960694" cy="1468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春のお彼岸について - 二つ児参りのお寺 松音寺">
            <a:extLst>
              <a:ext uri="{FF2B5EF4-FFF2-40B4-BE49-F238E27FC236}">
                <a16:creationId xmlns:a16="http://schemas.microsoft.com/office/drawing/2014/main" id="{B7FBD6C7-FFD3-132F-754E-D628B1763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442" y="4972703"/>
            <a:ext cx="1025557" cy="1241729"/>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2C120B33-51C7-7133-4C11-97083D7B0001}"/>
              </a:ext>
            </a:extLst>
          </p:cNvPr>
          <p:cNvSpPr/>
          <p:nvPr/>
        </p:nvSpPr>
        <p:spPr>
          <a:xfrm>
            <a:off x="5578953" y="6299430"/>
            <a:ext cx="3642088" cy="3094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5F233CE8-7220-6679-1946-C5123DD31138}"/>
              </a:ext>
            </a:extLst>
          </p:cNvPr>
          <p:cNvSpPr/>
          <p:nvPr/>
        </p:nvSpPr>
        <p:spPr>
          <a:xfrm>
            <a:off x="8369242" y="1990499"/>
            <a:ext cx="2120624" cy="2724957"/>
          </a:xfrm>
          <a:prstGeom prst="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87A2176-5482-BA49-CDB4-F739F5DE75DB}"/>
              </a:ext>
            </a:extLst>
          </p:cNvPr>
          <p:cNvSpPr/>
          <p:nvPr/>
        </p:nvSpPr>
        <p:spPr>
          <a:xfrm>
            <a:off x="1828765" y="3673215"/>
            <a:ext cx="1224136" cy="356798"/>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28F0C5B2-F493-B5D4-B279-D5791C170C48}"/>
              </a:ext>
            </a:extLst>
          </p:cNvPr>
          <p:cNvSpPr/>
          <p:nvPr/>
        </p:nvSpPr>
        <p:spPr>
          <a:xfrm>
            <a:off x="1443674" y="270036"/>
            <a:ext cx="2015169" cy="373104"/>
          </a:xfrm>
          <a:prstGeom prst="ellipse">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562729" y="183112"/>
            <a:ext cx="4846742" cy="1429404"/>
          </a:xfrm>
          <a:prstGeom prst="rect">
            <a:avLst/>
          </a:prstGeom>
          <a:solidFill>
            <a:srgbClr val="F88CD4"/>
          </a:solidFill>
          <a:ln cmpd="thickThin">
            <a:solidFill>
              <a:schemeClr val="tx1"/>
            </a:solidFill>
          </a:ln>
        </p:spPr>
        <p:style>
          <a:lnRef idx="1">
            <a:schemeClr val="accent2"/>
          </a:lnRef>
          <a:fillRef idx="3">
            <a:schemeClr val="accent2"/>
          </a:fillRef>
          <a:effectRef idx="2">
            <a:schemeClr val="accent2"/>
          </a:effectRef>
          <a:fontRef idx="minor">
            <a:schemeClr val="lt1"/>
          </a:fontRef>
        </p:style>
        <p:txBody>
          <a:bodyPr lIns="104306" tIns="52153" rIns="104306" bIns="52153" rtlCol="0" anchor="ctr"/>
          <a:lstStyle/>
          <a:p>
            <a:pPr algn="ctr"/>
            <a:endParaRPr lang="ja-JP" altLang="en-US" b="1" dirty="0">
              <a:ln w="17780" cmpd="sng">
                <a:solidFill>
                  <a:srgbClr val="FFFFFF"/>
                </a:solidFill>
                <a:prstDash val="solid"/>
                <a:miter lim="800000"/>
              </a:ln>
              <a:solidFill>
                <a:schemeClr val="tx1">
                  <a:alpha val="57000"/>
                </a:schemeClr>
              </a:solidFill>
              <a:effectLst>
                <a:outerShdw blurRad="50800" algn="tl" rotWithShape="0">
                  <a:srgbClr val="000000"/>
                </a:outerShdw>
              </a:effectLst>
              <a:latin typeface="AR P黒丸ＰＯＰ体H" panose="020B0600010101010101" pitchFamily="50" charset="-128"/>
              <a:ea typeface="AR P黒丸ＰＯＰ体H" panose="020B0600010101010101" pitchFamily="50" charset="-128"/>
            </a:endParaRPr>
          </a:p>
        </p:txBody>
      </p:sp>
      <p:sp>
        <p:nvSpPr>
          <p:cNvPr id="7" name="テキスト ボックス 6"/>
          <p:cNvSpPr txBox="1"/>
          <p:nvPr/>
        </p:nvSpPr>
        <p:spPr>
          <a:xfrm>
            <a:off x="6694760" y="418923"/>
            <a:ext cx="2526281" cy="320768"/>
          </a:xfrm>
          <a:prstGeom prst="rect">
            <a:avLst/>
          </a:prstGeom>
          <a:noFill/>
        </p:spPr>
        <p:txBody>
          <a:bodyPr wrap="square" lIns="104306" tIns="52153" rIns="104306" bIns="52153" rtlCol="0">
            <a:spAutoFit/>
          </a:bodyPr>
          <a:lstStyle/>
          <a:p>
            <a:pPr algn="ctr"/>
            <a:r>
              <a:rPr lang="ja-JP" altLang="en-US" sz="1400" b="1" dirty="0">
                <a:ln w="17780" cmpd="sng">
                  <a:solidFill>
                    <a:srgbClr val="FFFFFF"/>
                  </a:solidFill>
                  <a:prstDash val="solid"/>
                  <a:miter lim="800000"/>
                </a:ln>
                <a:solidFill>
                  <a:schemeClr val="tx1">
                    <a:alpha val="57000"/>
                  </a:schemeClr>
                </a:solidFill>
                <a:effectLst>
                  <a:outerShdw blurRad="50800" algn="tl" rotWithShape="0">
                    <a:srgbClr val="000000"/>
                  </a:outerShdw>
                </a:effectLst>
                <a:latin typeface="AR P黒丸ＰＯＰ体H" panose="020B0600010101010101" pitchFamily="50" charset="-128"/>
                <a:ea typeface="AR P黒丸ＰＯＰ体H" panose="020B0600010101010101" pitchFamily="50" charset="-128"/>
              </a:rPr>
              <a:t>ＳＴＵＤＩＯ　ＦＲＡＳＨ！</a:t>
            </a:r>
          </a:p>
        </p:txBody>
      </p:sp>
      <p:sp>
        <p:nvSpPr>
          <p:cNvPr id="8" name="正方形/長方形 7"/>
          <p:cNvSpPr/>
          <p:nvPr/>
        </p:nvSpPr>
        <p:spPr>
          <a:xfrm>
            <a:off x="6020375" y="922688"/>
            <a:ext cx="4126258" cy="555745"/>
          </a:xfrm>
          <a:prstGeom prst="rect">
            <a:avLst/>
          </a:prstGeom>
          <a:ln w="31750">
            <a:solidFill>
              <a:srgbClr val="FFC000"/>
            </a:solidFill>
          </a:ln>
        </p:spPr>
        <p:style>
          <a:lnRef idx="2">
            <a:schemeClr val="dk1"/>
          </a:lnRef>
          <a:fillRef idx="1">
            <a:schemeClr val="lt1"/>
          </a:fillRef>
          <a:effectRef idx="0">
            <a:schemeClr val="dk1"/>
          </a:effectRef>
          <a:fontRef idx="minor">
            <a:schemeClr val="dk1"/>
          </a:fontRef>
        </p:style>
        <p:txBody>
          <a:bodyPr lIns="104306" tIns="52153" rIns="104306" bIns="52153" rtlCol="0" anchor="ctr"/>
          <a:lstStyle/>
          <a:p>
            <a:pPr algn="ctr"/>
            <a:r>
              <a:rPr lang="ja-JP" altLang="en-US" sz="3200" dirty="0">
                <a:ln w="11430"/>
                <a:effectLst>
                  <a:outerShdw blurRad="50800" dist="39000" dir="5460000" algn="tl">
                    <a:srgbClr val="000000">
                      <a:alpha val="38000"/>
                    </a:srgbClr>
                  </a:outerShdw>
                </a:effectLst>
                <a:latin typeface="AR P黒丸ＰＯＰ体H" panose="020B0600010101010101" pitchFamily="50" charset="-128"/>
                <a:ea typeface="AR P黒丸ＰＯＰ体H" panose="020B0600010101010101" pitchFamily="50" charset="-128"/>
              </a:rPr>
              <a:t>ＮＥＷＳ ＰＡＰＥＲ</a:t>
            </a:r>
          </a:p>
        </p:txBody>
      </p:sp>
      <p:sp>
        <p:nvSpPr>
          <p:cNvPr id="9" name="円/楕円 8"/>
          <p:cNvSpPr/>
          <p:nvPr/>
        </p:nvSpPr>
        <p:spPr>
          <a:xfrm>
            <a:off x="9337734" y="6358026"/>
            <a:ext cx="1178931" cy="714529"/>
          </a:xfrm>
          <a:prstGeom prst="ellipse">
            <a:avLst/>
          </a:prstGeom>
          <a:solidFill>
            <a:srgbClr val="FFCCCC"/>
          </a:solidFill>
        </p:spPr>
        <p:style>
          <a:lnRef idx="1">
            <a:schemeClr val="accent3"/>
          </a:lnRef>
          <a:fillRef idx="2">
            <a:schemeClr val="accent3"/>
          </a:fillRef>
          <a:effectRef idx="1">
            <a:schemeClr val="accent3"/>
          </a:effectRef>
          <a:fontRef idx="minor">
            <a:schemeClr val="dk1"/>
          </a:fontRef>
        </p:style>
        <p:txBody>
          <a:bodyPr lIns="104306" tIns="52153" rIns="104306" bIns="52153" rtlCol="0" anchor="ctr"/>
          <a:lstStyle/>
          <a:p>
            <a:pPr algn="ctr"/>
            <a:endParaRPr lang="ja-JP" altLang="en-US"/>
          </a:p>
        </p:txBody>
      </p:sp>
      <p:sp>
        <p:nvSpPr>
          <p:cNvPr id="11" name="テキスト ボックス 10"/>
          <p:cNvSpPr txBox="1"/>
          <p:nvPr/>
        </p:nvSpPr>
        <p:spPr>
          <a:xfrm>
            <a:off x="5471847" y="6965651"/>
            <a:ext cx="2105234" cy="259213"/>
          </a:xfrm>
          <a:prstGeom prst="rect">
            <a:avLst/>
          </a:prstGeom>
          <a:noFill/>
        </p:spPr>
        <p:txBody>
          <a:bodyPr wrap="square" lIns="104306" tIns="52153" rIns="104306" bIns="52153" rtlCol="0">
            <a:spAutoFit/>
          </a:bodyPr>
          <a:lstStyle/>
          <a:p>
            <a:r>
              <a:rPr lang="ja-JP" altLang="en-US" sz="1000" b="1" dirty="0"/>
              <a:t>ＳＴＵＤＩＯ　ＦＲＡＳＨ！</a:t>
            </a:r>
          </a:p>
        </p:txBody>
      </p:sp>
      <p:sp>
        <p:nvSpPr>
          <p:cNvPr id="13" name="テキスト ボックス 12"/>
          <p:cNvSpPr txBox="1"/>
          <p:nvPr/>
        </p:nvSpPr>
        <p:spPr>
          <a:xfrm>
            <a:off x="5495746" y="7166036"/>
            <a:ext cx="1516477" cy="243824"/>
          </a:xfrm>
          <a:prstGeom prst="rect">
            <a:avLst/>
          </a:prstGeom>
          <a:noFill/>
        </p:spPr>
        <p:txBody>
          <a:bodyPr wrap="square" lIns="104306" tIns="52153" rIns="104306" bIns="52153" rtlCol="0">
            <a:spAutoFit/>
          </a:bodyPr>
          <a:lstStyle/>
          <a:p>
            <a:r>
              <a:rPr lang="en-US" altLang="ja-JP" sz="900" dirty="0"/>
              <a:t>http://canbee.jp/</a:t>
            </a:r>
            <a:endParaRPr lang="ja-JP" altLang="en-US" sz="900" dirty="0"/>
          </a:p>
        </p:txBody>
      </p:sp>
      <p:sp>
        <p:nvSpPr>
          <p:cNvPr id="15" name="テキスト ボックス 14"/>
          <p:cNvSpPr txBox="1"/>
          <p:nvPr/>
        </p:nvSpPr>
        <p:spPr>
          <a:xfrm>
            <a:off x="6826852" y="7210546"/>
            <a:ext cx="1346995" cy="243824"/>
          </a:xfrm>
          <a:prstGeom prst="rect">
            <a:avLst/>
          </a:prstGeom>
          <a:noFill/>
        </p:spPr>
        <p:txBody>
          <a:bodyPr wrap="square" lIns="104306" tIns="52153" rIns="104306" bIns="52153" rtlCol="0">
            <a:spAutoFit/>
          </a:bodyPr>
          <a:lstStyle/>
          <a:p>
            <a:r>
              <a:rPr lang="en-US" altLang="ja-JP" sz="900" dirty="0"/>
              <a:t>0957-54-5005</a:t>
            </a:r>
            <a:endParaRPr lang="ja-JP" altLang="en-US" sz="900" dirty="0"/>
          </a:p>
        </p:txBody>
      </p:sp>
      <p:sp>
        <p:nvSpPr>
          <p:cNvPr id="16" name="テキスト ボックス 15"/>
          <p:cNvSpPr txBox="1"/>
          <p:nvPr/>
        </p:nvSpPr>
        <p:spPr>
          <a:xfrm>
            <a:off x="9504953" y="7157776"/>
            <a:ext cx="850433" cy="474656"/>
          </a:xfrm>
          <a:prstGeom prst="rect">
            <a:avLst/>
          </a:prstGeom>
          <a:noFill/>
        </p:spPr>
        <p:txBody>
          <a:bodyPr wrap="square" lIns="104306" tIns="52153" rIns="104306" bIns="52153" rtlCol="0">
            <a:spAutoFit/>
          </a:bodyPr>
          <a:lstStyle/>
          <a:p>
            <a:r>
              <a:rPr lang="en-US" altLang="ja-JP" sz="1200" b="1" dirty="0"/>
              <a:t>Vol</a:t>
            </a:r>
            <a:r>
              <a:rPr lang="ja-JP" altLang="en-US" sz="1200" b="1" dirty="0"/>
              <a:t>　　</a:t>
            </a:r>
            <a:r>
              <a:rPr lang="en-US" altLang="ja-JP" sz="1200" b="1" dirty="0"/>
              <a:t>89</a:t>
            </a:r>
          </a:p>
          <a:p>
            <a:endParaRPr lang="ja-JP" altLang="en-US" sz="1200" b="1" dirty="0"/>
          </a:p>
        </p:txBody>
      </p:sp>
      <p:sp>
        <p:nvSpPr>
          <p:cNvPr id="17" name="テキスト ボックス 16"/>
          <p:cNvSpPr txBox="1"/>
          <p:nvPr/>
        </p:nvSpPr>
        <p:spPr>
          <a:xfrm>
            <a:off x="9426257" y="6686773"/>
            <a:ext cx="1178222" cy="243824"/>
          </a:xfrm>
          <a:prstGeom prst="rect">
            <a:avLst/>
          </a:prstGeom>
          <a:noFill/>
        </p:spPr>
        <p:txBody>
          <a:bodyPr wrap="square" lIns="104306" tIns="52153" rIns="104306" bIns="52153" rtlCol="0">
            <a:spAutoFit/>
          </a:bodyPr>
          <a:lstStyle/>
          <a:p>
            <a:r>
              <a:rPr lang="en-US" altLang="ja-JP" sz="900" dirty="0"/>
              <a:t>STUDIO</a:t>
            </a:r>
            <a:r>
              <a:rPr lang="ja-JP" altLang="en-US" sz="900" dirty="0"/>
              <a:t>　</a:t>
            </a:r>
            <a:r>
              <a:rPr lang="en-US" altLang="ja-JP" sz="900" dirty="0"/>
              <a:t>FRASH</a:t>
            </a:r>
            <a:r>
              <a:rPr lang="ja-JP" altLang="en-US" sz="900" dirty="0"/>
              <a:t>！</a:t>
            </a:r>
          </a:p>
        </p:txBody>
      </p:sp>
      <p:sp>
        <p:nvSpPr>
          <p:cNvPr id="18" name="テキスト ボックス 17"/>
          <p:cNvSpPr txBox="1"/>
          <p:nvPr/>
        </p:nvSpPr>
        <p:spPr>
          <a:xfrm>
            <a:off x="9669779" y="6451518"/>
            <a:ext cx="547715" cy="274602"/>
          </a:xfrm>
          <a:prstGeom prst="rect">
            <a:avLst/>
          </a:prstGeom>
          <a:noFill/>
        </p:spPr>
        <p:txBody>
          <a:bodyPr wrap="square" lIns="104306" tIns="52153" rIns="104306" bIns="52153" rtlCol="0">
            <a:spAutoFit/>
          </a:bodyPr>
          <a:lstStyle/>
          <a:p>
            <a:r>
              <a:rPr lang="en-US" altLang="ja-JP" sz="1100" b="1" dirty="0">
                <a:effectLst>
                  <a:outerShdw blurRad="38100" dist="38100" dir="2700000" algn="tl">
                    <a:srgbClr val="000000">
                      <a:alpha val="43137"/>
                    </a:srgbClr>
                  </a:outerShdw>
                </a:effectLst>
              </a:rPr>
              <a:t>2024</a:t>
            </a:r>
          </a:p>
        </p:txBody>
      </p:sp>
      <p:cxnSp>
        <p:nvCxnSpPr>
          <p:cNvPr id="19" name="直線コネクタ 18"/>
          <p:cNvCxnSpPr/>
          <p:nvPr/>
        </p:nvCxnSpPr>
        <p:spPr>
          <a:xfrm>
            <a:off x="5346700" y="7189946"/>
            <a:ext cx="5290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a:off x="5706740" y="287377"/>
            <a:ext cx="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578953" y="324247"/>
            <a:ext cx="4814297" cy="0"/>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562729" y="418923"/>
            <a:ext cx="4846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541769" y="739691"/>
            <a:ext cx="486770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294077" y="6451518"/>
            <a:ext cx="4713542" cy="10156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a:spAutoFit/>
          </a:bodyPr>
          <a:lstStyle/>
          <a:p>
            <a:pPr algn="just">
              <a:spcAft>
                <a:spcPts val="0"/>
              </a:spcAft>
            </a:pPr>
            <a:r>
              <a:rPr lang="ja-JP" altLang="en-US" sz="1200" b="1" kern="100" dirty="0">
                <a:solidFill>
                  <a:srgbClr val="00B05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キャンビーＪＣＢ　</a:t>
            </a:r>
            <a:r>
              <a:rPr lang="en-US" altLang="ja-JP" sz="1200" b="1" kern="100" dirty="0">
                <a:solidFill>
                  <a:srgbClr val="00B05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CARD</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新規入会受付中</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 </a:t>
            </a:r>
          </a:p>
          <a:p>
            <a:pPr marL="171450" indent="-171450" algn="just">
              <a:spcAft>
                <a:spcPts val="0"/>
              </a:spcAft>
              <a:buFont typeface="Arial" panose="020B0604020202020204" pitchFamily="34" charset="0"/>
              <a:buChar char="•"/>
            </a:pP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入会費･年会費　</a:t>
            </a:r>
            <a:r>
              <a:rPr lang="ja-JP" altLang="en-US" sz="1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無料！</a:t>
            </a:r>
            <a:endParaRPr lang="en-US" altLang="ja-JP" sz="1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71450" indent="-171450" algn="just">
              <a:spcAft>
                <a:spcPts val="0"/>
              </a:spcAft>
              <a:buFont typeface="Arial" panose="020B0604020202020204" pitchFamily="34" charset="0"/>
              <a:buChar char="•"/>
            </a:pP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いつでも</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10</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回払いまで手数料　</a:t>
            </a:r>
            <a:r>
              <a:rPr lang="ja-JP" altLang="en-US" sz="1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無料！</a:t>
            </a:r>
            <a:endParaRPr lang="en-US" altLang="ja-JP" sz="1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71450" indent="-171450" algn="just">
              <a:spcAft>
                <a:spcPts val="0"/>
              </a:spcAft>
              <a:buFont typeface="Arial" panose="020B0604020202020204" pitchFamily="34" charset="0"/>
              <a:buChar char="•"/>
            </a:pP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年数回のセール実施で、どこでも</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12</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回払いまで手数料　</a:t>
            </a:r>
            <a:r>
              <a:rPr lang="ja-JP" altLang="en-US" sz="1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無料！</a:t>
            </a:r>
            <a:endParaRPr lang="en-US" altLang="ja-JP" sz="12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a:p>
            <a:pPr marL="171450" indent="-171450" algn="just">
              <a:spcAft>
                <a:spcPts val="0"/>
              </a:spcAft>
              <a:buFont typeface="Arial" panose="020B0604020202020204" pitchFamily="34" charset="0"/>
              <a:buChar char="•"/>
            </a:pP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もらって嬉しいベネフルポイント進呈（</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100</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円につき１ﾎﾟｲﾝﾄ）</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712" y="6471951"/>
            <a:ext cx="938561" cy="589309"/>
          </a:xfrm>
          <a:prstGeom prst="rect">
            <a:avLst/>
          </a:prstGeom>
        </p:spPr>
      </p:pic>
      <p:pic>
        <p:nvPicPr>
          <p:cNvPr id="1026" name="Picture 2" descr="3月の飾り文字（季節・行事/その他一般・装飾）の無料イラスト ...">
            <a:extLst>
              <a:ext uri="{FF2B5EF4-FFF2-40B4-BE49-F238E27FC236}">
                <a16:creationId xmlns:a16="http://schemas.microsoft.com/office/drawing/2014/main" id="{B28DED6E-DE2A-91AF-85CF-E293C8062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6179" y="1650213"/>
            <a:ext cx="1748380" cy="130959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0D89FB29-3CAC-00C2-6FD7-F9D702E24592}"/>
              </a:ext>
            </a:extLst>
          </p:cNvPr>
          <p:cNvSpPr txBox="1"/>
          <p:nvPr/>
        </p:nvSpPr>
        <p:spPr>
          <a:xfrm>
            <a:off x="8389446" y="2050493"/>
            <a:ext cx="2073621" cy="2685351"/>
          </a:xfrm>
          <a:prstGeom prst="rect">
            <a:avLst/>
          </a:prstGeom>
          <a:noFill/>
        </p:spPr>
        <p:txBody>
          <a:bodyPr wrap="square">
            <a:spAutoFit/>
          </a:bodyPr>
          <a:lstStyle/>
          <a:p>
            <a:pPr algn="just"/>
            <a:r>
              <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暖かい春の日差しを感じる頃となりましたが、皆様いかがお過ごしでしょうか？今年の春はコロナも収束していつもの春を迎えます。新入学、新社会人、など新しい人生のステージがスタートしますが、皆さんの周りはどうでしょうか？今年の春こそは旅行に行くぞと考えられる方もいらっしゃると思います。スタジオフラッシュでは、今年はいつも以上に充実した春物が揃いました。特にパンツ、春の綿</a:t>
            </a:r>
            <a:r>
              <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rPr>
              <a:t>カ</a:t>
            </a:r>
            <a:r>
              <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ーディガンこれは夏まで行きそうです。是非見に来てください。お待ちしております</a:t>
            </a:r>
            <a:r>
              <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rPr>
              <a:t>。</a:t>
            </a:r>
          </a:p>
        </p:txBody>
      </p:sp>
      <p:sp>
        <p:nvSpPr>
          <p:cNvPr id="10" name="テキスト ボックス 9">
            <a:extLst>
              <a:ext uri="{FF2B5EF4-FFF2-40B4-BE49-F238E27FC236}">
                <a16:creationId xmlns:a16="http://schemas.microsoft.com/office/drawing/2014/main" id="{48247828-5867-927D-7E48-40C699A50FD7}"/>
              </a:ext>
            </a:extLst>
          </p:cNvPr>
          <p:cNvSpPr txBox="1"/>
          <p:nvPr/>
        </p:nvSpPr>
        <p:spPr>
          <a:xfrm>
            <a:off x="7179165" y="2561771"/>
            <a:ext cx="1808677" cy="307777"/>
          </a:xfrm>
          <a:prstGeom prst="rect">
            <a:avLst/>
          </a:prstGeom>
          <a:noFill/>
        </p:spPr>
        <p:txBody>
          <a:bodyPr wrap="square">
            <a:spAutoFit/>
          </a:bodyPr>
          <a:lstStyle/>
          <a:p>
            <a:pPr algn="just"/>
            <a:r>
              <a:rPr lang="ja-JP" altLang="ja-JP" sz="14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３月　弥生</a:t>
            </a:r>
          </a:p>
        </p:txBody>
      </p:sp>
      <p:sp>
        <p:nvSpPr>
          <p:cNvPr id="14" name="テキスト ボックス 13">
            <a:extLst>
              <a:ext uri="{FF2B5EF4-FFF2-40B4-BE49-F238E27FC236}">
                <a16:creationId xmlns:a16="http://schemas.microsoft.com/office/drawing/2014/main" id="{824A35D0-8F46-C95A-8B92-87CECE388B3F}"/>
              </a:ext>
            </a:extLst>
          </p:cNvPr>
          <p:cNvSpPr txBox="1"/>
          <p:nvPr/>
        </p:nvSpPr>
        <p:spPr>
          <a:xfrm>
            <a:off x="5567822" y="2874424"/>
            <a:ext cx="2828219" cy="1954381"/>
          </a:xfrm>
          <a:prstGeom prst="rect">
            <a:avLst/>
          </a:prstGeom>
          <a:noFill/>
        </p:spPr>
        <p:txBody>
          <a:bodyPr wrap="square">
            <a:spAutoFit/>
          </a:bodyPr>
          <a:lstStyle/>
          <a:p>
            <a:r>
              <a:rPr lang="ja-JP"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日本では、旧暦</a:t>
            </a:r>
            <a:r>
              <a:rPr lang="en-US"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3</a:t>
            </a:r>
            <a:r>
              <a:rPr lang="ja-JP"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月を『</a:t>
            </a:r>
            <a:r>
              <a:rPr lang="ja-JP" altLang="ja-JP" sz="1100" b="1"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弥生</a:t>
            </a:r>
            <a:r>
              <a:rPr lang="ja-JP"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（やよい）』と呼び、現在の新暦</a:t>
            </a:r>
            <a:r>
              <a:rPr lang="en-US"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3</a:t>
            </a:r>
            <a:r>
              <a:rPr lang="ja-JP"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月の別名として用いています。草木がいよいよ生い茂る月「木草弥や生ひ月（きくさいやおひづき）」が由来とされています。</a:t>
            </a:r>
            <a:endParaRPr lang="ja-JP" alt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1680"/>
              </a:spcAft>
            </a:pPr>
            <a:r>
              <a:rPr lang="ja-JP"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英語の月名 『</a:t>
            </a:r>
            <a:r>
              <a:rPr lang="en-US"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March</a:t>
            </a:r>
            <a:r>
              <a:rPr lang="ja-JP"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 は、ローマ神話のマルス</a:t>
            </a:r>
            <a:r>
              <a:rPr lang="en-US"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 (Mars) </a:t>
            </a:r>
            <a:r>
              <a:rPr lang="ja-JP"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の月を意味する「</a:t>
            </a:r>
            <a:r>
              <a:rPr lang="en-US"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Martius</a:t>
            </a:r>
            <a:r>
              <a:rPr lang="ja-JP" altLang="ja-JP" sz="1100" dirty="0">
                <a:solidFill>
                  <a:srgbClr val="333333"/>
                </a:solidFill>
                <a:effectLst/>
                <a:latin typeface="ＭＳ Ｐゴシック" panose="020B0600070205080204" pitchFamily="50" charset="-128"/>
                <a:ea typeface="游ゴシック" panose="020B0400000000000000" pitchFamily="50" charset="-128"/>
                <a:cs typeface="ＭＳ Ｐゴシック" panose="020B0600070205080204" pitchFamily="50" charset="-128"/>
              </a:rPr>
              <a:t>」から取ったものです。日本では年度替り（会計年度や学年など）の時期とされているため、卒業式や送別会が行われ、出会いと別れの時期とされています。</a:t>
            </a:r>
            <a:endParaRPr lang="ja-JP" alt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E07A5BDB-03D1-F702-2448-ABF331CC4607}"/>
              </a:ext>
            </a:extLst>
          </p:cNvPr>
          <p:cNvSpPr txBox="1"/>
          <p:nvPr/>
        </p:nvSpPr>
        <p:spPr>
          <a:xfrm>
            <a:off x="5578953" y="4849404"/>
            <a:ext cx="2672773" cy="261610"/>
          </a:xfrm>
          <a:prstGeom prst="rect">
            <a:avLst/>
          </a:prstGeom>
          <a:noFill/>
        </p:spPr>
        <p:txBody>
          <a:bodyPr wrap="square">
            <a:spAutoFit/>
          </a:bodyPr>
          <a:lstStyle/>
          <a:p>
            <a:r>
              <a:rPr lang="ja-JP" altLang="ja-JP" sz="1100" b="1" dirty="0">
                <a:solidFill>
                  <a:srgbClr val="FF00FF"/>
                </a:solidFill>
                <a:effectLst/>
                <a:ea typeface="メイリオ" panose="020B0604030504040204" pitchFamily="50" charset="-128"/>
                <a:cs typeface="Times New Roman" panose="02020603050405020304" pitchFamily="18" charset="0"/>
              </a:rPr>
              <a:t>餞別（せんべつ）</a:t>
            </a:r>
            <a:endParaRPr lang="ja-JP" altLang="en-US" sz="1100" dirty="0">
              <a:solidFill>
                <a:srgbClr val="FF00FF"/>
              </a:solidFill>
            </a:endParaRPr>
          </a:p>
        </p:txBody>
      </p:sp>
      <p:sp>
        <p:nvSpPr>
          <p:cNvPr id="31" name="テキスト ボックス 30">
            <a:extLst>
              <a:ext uri="{FF2B5EF4-FFF2-40B4-BE49-F238E27FC236}">
                <a16:creationId xmlns:a16="http://schemas.microsoft.com/office/drawing/2014/main" id="{DF5E6D45-101B-5243-D658-D3B0F152565E}"/>
              </a:ext>
            </a:extLst>
          </p:cNvPr>
          <p:cNvSpPr txBox="1"/>
          <p:nvPr/>
        </p:nvSpPr>
        <p:spPr>
          <a:xfrm>
            <a:off x="5562729" y="5060660"/>
            <a:ext cx="4906933" cy="1223412"/>
          </a:xfrm>
          <a:prstGeom prst="rect">
            <a:avLst/>
          </a:prstGeom>
          <a:noFill/>
        </p:spPr>
        <p:txBody>
          <a:bodyPr wrap="square">
            <a:spAutoFit/>
          </a:bodyPr>
          <a:lstStyle/>
          <a:p>
            <a:r>
              <a:rPr lang="ja-JP" altLang="ja-JP" sz="1050" dirty="0">
                <a:solidFill>
                  <a:srgbClr val="000000"/>
                </a:solidFill>
                <a:effectLst/>
                <a:ea typeface="メイリオ" panose="020B0604030504040204" pitchFamily="50" charset="-128"/>
                <a:cs typeface="Times New Roman" panose="02020603050405020304" pitchFamily="18" charset="0"/>
              </a:rPr>
              <a:t>春は転勤や引越しのシーズン。遠くに行かれる方に「お餞別」として贈り物をされることも多いでしょう。本来、餞別は遠くへ旅立つ人にはなむけの気持ちを込めて金品を贈ること。昔は今と違い、旅は手軽で安全なものではありませんでした。旅立つ人に贈る餞別は別れのしるしでもあったのです。</a:t>
            </a:r>
            <a:r>
              <a:rPr lang="ja-JP" altLang="en-US" sz="1050" dirty="0">
                <a:solidFill>
                  <a:srgbClr val="000000"/>
                </a:solidFill>
                <a:effectLst/>
                <a:ea typeface="メイリオ" panose="020B0604030504040204" pitchFamily="50" charset="-128"/>
                <a:cs typeface="Times New Roman" panose="02020603050405020304" pitchFamily="18" charset="0"/>
              </a:rPr>
              <a:t>　　　　　　　　　　　　　　　　　　　　　　　　　</a:t>
            </a:r>
            <a:r>
              <a:rPr lang="ja-JP" altLang="ja-JP" sz="1050" dirty="0">
                <a:solidFill>
                  <a:srgbClr val="000000"/>
                </a:solidFill>
                <a:effectLst/>
                <a:ea typeface="メイリオ" panose="020B0604030504040204" pitchFamily="50" charset="-128"/>
                <a:cs typeface="Times New Roman" panose="02020603050405020304" pitchFamily="18" charset="0"/>
              </a:rPr>
              <a:t>今はそういった意味合いは薄れているでしょうが、またお会いする機会がある方へ贈る場合は「栄転祝」「昇進祝」「退職祝」「御礼」などとする方がいいでしょうね。</a:t>
            </a:r>
            <a:endParaRPr lang="ja-JP" altLang="en-US" sz="1050" dirty="0"/>
          </a:p>
        </p:txBody>
      </p:sp>
      <p:sp>
        <p:nvSpPr>
          <p:cNvPr id="33" name="テキスト ボックス 32">
            <a:extLst>
              <a:ext uri="{FF2B5EF4-FFF2-40B4-BE49-F238E27FC236}">
                <a16:creationId xmlns:a16="http://schemas.microsoft.com/office/drawing/2014/main" id="{3DABE344-71EB-8881-9352-9EA3C765FB14}"/>
              </a:ext>
            </a:extLst>
          </p:cNvPr>
          <p:cNvSpPr txBox="1"/>
          <p:nvPr/>
        </p:nvSpPr>
        <p:spPr>
          <a:xfrm>
            <a:off x="5503249" y="6307982"/>
            <a:ext cx="3746671" cy="338554"/>
          </a:xfrm>
          <a:prstGeom prst="rect">
            <a:avLst/>
          </a:prstGeom>
          <a:noFill/>
        </p:spPr>
        <p:txBody>
          <a:bodyPr wrap="square">
            <a:spAutoFit/>
          </a:bodyPr>
          <a:lstStyle/>
          <a:p>
            <a:pPr algn="just"/>
            <a:r>
              <a:rPr lang="en-US" altLang="ja-JP" sz="1600" b="1" i="1" kern="100" dirty="0">
                <a:solidFill>
                  <a:srgbClr val="000000"/>
                </a:solidFill>
                <a:effectLst/>
                <a:latin typeface="メイリオ" panose="020B0604030504040204" pitchFamily="50" charset="-128"/>
                <a:ea typeface="游明朝" panose="02020400000000000000" pitchFamily="18" charset="-128"/>
                <a:cs typeface="Times New Roman" panose="02020603050405020304" pitchFamily="18" charset="0"/>
              </a:rPr>
              <a:t>Spring  </a:t>
            </a:r>
            <a:r>
              <a:rPr lang="en-US" altLang="ja-JP" sz="1600" b="1" i="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collection   </a:t>
            </a:r>
            <a:r>
              <a:rPr lang="ja-JP" altLang="ja-JP" sz="12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３月１５日～３月３１日</a:t>
            </a:r>
            <a:endPar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A5EC0D79-E656-4319-EA9A-99AD47A6B567}"/>
              </a:ext>
            </a:extLst>
          </p:cNvPr>
          <p:cNvSpPr txBox="1"/>
          <p:nvPr/>
        </p:nvSpPr>
        <p:spPr>
          <a:xfrm>
            <a:off x="5975675" y="6690114"/>
            <a:ext cx="2848643" cy="246221"/>
          </a:xfrm>
          <a:prstGeom prst="rect">
            <a:avLst/>
          </a:prstGeom>
          <a:noFill/>
        </p:spPr>
        <p:txBody>
          <a:bodyPr wrap="square">
            <a:spAutoFit/>
          </a:bodyPr>
          <a:lstStyle/>
          <a:p>
            <a:pPr algn="just"/>
            <a:r>
              <a:rPr lang="ja-JP" altLang="ja-JP" sz="10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インポート、国内ブランド春物揃いました。</a:t>
            </a:r>
            <a:endParaRPr lang="ja-JP" alt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5C968D94-DA24-1315-0E23-97E37AF813EF}"/>
              </a:ext>
            </a:extLst>
          </p:cNvPr>
          <p:cNvSpPr txBox="1"/>
          <p:nvPr/>
        </p:nvSpPr>
        <p:spPr>
          <a:xfrm>
            <a:off x="1652103" y="296626"/>
            <a:ext cx="1880685" cy="338554"/>
          </a:xfrm>
          <a:prstGeom prst="rect">
            <a:avLst/>
          </a:prstGeom>
          <a:noFill/>
        </p:spPr>
        <p:txBody>
          <a:bodyPr wrap="square">
            <a:spAutoFit/>
          </a:bodyPr>
          <a:lstStyle/>
          <a:p>
            <a:pPr algn="just"/>
            <a:r>
              <a:rPr lang="ja-JP" altLang="ja-JP" sz="1600"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３月花粉症対策</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6B15A638-B154-E15C-504A-A8B955ED66F2}"/>
              </a:ext>
            </a:extLst>
          </p:cNvPr>
          <p:cNvSpPr txBox="1"/>
          <p:nvPr/>
        </p:nvSpPr>
        <p:spPr>
          <a:xfrm>
            <a:off x="1937550" y="3668262"/>
            <a:ext cx="1100008" cy="319318"/>
          </a:xfrm>
          <a:prstGeom prst="rect">
            <a:avLst/>
          </a:prstGeom>
          <a:noFill/>
        </p:spPr>
        <p:txBody>
          <a:bodyPr wrap="square">
            <a:spAutoFit/>
          </a:bodyPr>
          <a:lstStyle/>
          <a:p>
            <a:pPr indent="152400" algn="just">
              <a:lnSpc>
                <a:spcPts val="1980"/>
              </a:lnSpc>
            </a:pPr>
            <a:r>
              <a:rPr lang="ja-JP" altLang="ja-JP" sz="160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rPr>
              <a:t>お彼岸</a:t>
            </a:r>
            <a:endParaRPr lang="ja-JP" altLang="ja-JP" sz="16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8" name="テキスト ボックス 47">
            <a:extLst>
              <a:ext uri="{FF2B5EF4-FFF2-40B4-BE49-F238E27FC236}">
                <a16:creationId xmlns:a16="http://schemas.microsoft.com/office/drawing/2014/main" id="{F0555422-FC48-F16F-B409-90990EF5FBB7}"/>
              </a:ext>
            </a:extLst>
          </p:cNvPr>
          <p:cNvSpPr txBox="1"/>
          <p:nvPr/>
        </p:nvSpPr>
        <p:spPr>
          <a:xfrm>
            <a:off x="504242" y="670911"/>
            <a:ext cx="4101351" cy="1846275"/>
          </a:xfrm>
          <a:prstGeom prst="rect">
            <a:avLst/>
          </a:prstGeom>
          <a:noFill/>
        </p:spPr>
        <p:txBody>
          <a:bodyPr wrap="square">
            <a:spAutoFit/>
          </a:bodyPr>
          <a:lstStyle/>
          <a:p>
            <a:pPr indent="152400" algn="just">
              <a:lnSpc>
                <a:spcPts val="1980"/>
              </a:lnSpc>
            </a:pPr>
            <a:r>
              <a:rPr lang="ja-JP" altLang="ja-JP"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rPr>
              <a:t>春の花粉症の中で最も多いのがスギ花粉症でしょう。セルフケアとしては、外出時に、帽子、マスク、めがねをして花粉症をできるだけ体の中に入れないようにします。そして、花粉情報に注意し、花粉飛散が多いときには外出を控えるようにします。家にいる場合でも、花粉飛散が多いときには窓を開けないようにします。外出する場合には、花粉がつきにくい、落としやすいコートを着るようにしましょう。そして、外出から帰ったら、すぐに洗顔、うがいをすることです。</a:t>
            </a:r>
            <a:endParaRPr lang="ja-JP"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2AB45E0A-D171-8A81-C3C5-9ED5DE8598EE}"/>
              </a:ext>
            </a:extLst>
          </p:cNvPr>
          <p:cNvSpPr txBox="1"/>
          <p:nvPr/>
        </p:nvSpPr>
        <p:spPr>
          <a:xfrm>
            <a:off x="355564" y="2414590"/>
            <a:ext cx="3276255" cy="1080104"/>
          </a:xfrm>
          <a:prstGeom prst="rect">
            <a:avLst/>
          </a:prstGeom>
          <a:noFill/>
        </p:spPr>
        <p:txBody>
          <a:bodyPr wrap="square">
            <a:spAutoFit/>
          </a:bodyPr>
          <a:lstStyle/>
          <a:p>
            <a:pPr indent="152400" algn="just">
              <a:lnSpc>
                <a:spcPts val="1980"/>
              </a:lnSpc>
            </a:pPr>
            <a:r>
              <a:rPr lang="ja-JP" altLang="ja-JP"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rPr>
              <a:t>症状の悪化因子でもあるストレス、睡眠不足、</a:t>
            </a:r>
            <a:r>
              <a:rPr lang="ja-JP" altLang="en-US"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rPr>
              <a:t>　</a:t>
            </a:r>
            <a:endParaRPr lang="en-US" altLang="ja-JP"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endParaRPr>
          </a:p>
          <a:p>
            <a:pPr indent="152400" algn="just">
              <a:lnSpc>
                <a:spcPts val="1980"/>
              </a:lnSpc>
            </a:pPr>
            <a:r>
              <a:rPr lang="ja-JP" altLang="ja-JP"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rPr>
              <a:t>飲みすぎなどを抑えることも大切です。花粉</a:t>
            </a:r>
            <a:endParaRPr lang="en-US" altLang="ja-JP"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endParaRPr>
          </a:p>
          <a:p>
            <a:pPr indent="152400" algn="just">
              <a:lnSpc>
                <a:spcPts val="1980"/>
              </a:lnSpc>
            </a:pPr>
            <a:r>
              <a:rPr lang="ja-JP" altLang="ja-JP"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rPr>
              <a:t>症の症状が強い場合にはかかりつけの医師</a:t>
            </a:r>
            <a:endParaRPr lang="en-US" altLang="ja-JP"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endParaRPr>
          </a:p>
          <a:p>
            <a:pPr indent="152400" algn="just">
              <a:lnSpc>
                <a:spcPts val="1980"/>
              </a:lnSpc>
            </a:pPr>
            <a:r>
              <a:rPr lang="ja-JP" altLang="ja-JP" sz="1050" dirty="0">
                <a:solidFill>
                  <a:srgbClr val="333333"/>
                </a:solidFill>
                <a:effectLst/>
                <a:latin typeface="Arial" panose="020B0604020202020204" pitchFamily="34" charset="0"/>
                <a:ea typeface="ＭＳ Ｐゴシック" panose="020B0600070205080204" pitchFamily="50" charset="-128"/>
                <a:cs typeface="Arial" panose="020B0604020202020204" pitchFamily="34" charset="0"/>
              </a:rPr>
              <a:t>の診察を受けてください。</a:t>
            </a:r>
            <a:endParaRPr lang="ja-JP" alt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テキスト ボックス 51">
            <a:extLst>
              <a:ext uri="{FF2B5EF4-FFF2-40B4-BE49-F238E27FC236}">
                <a16:creationId xmlns:a16="http://schemas.microsoft.com/office/drawing/2014/main" id="{54CBF617-EF79-D7D5-FA8B-4A9BBCE78DE2}"/>
              </a:ext>
            </a:extLst>
          </p:cNvPr>
          <p:cNvSpPr txBox="1"/>
          <p:nvPr/>
        </p:nvSpPr>
        <p:spPr>
          <a:xfrm>
            <a:off x="450027" y="4082713"/>
            <a:ext cx="4032577" cy="1015663"/>
          </a:xfrm>
          <a:prstGeom prst="rect">
            <a:avLst/>
          </a:prstGeom>
          <a:noFill/>
        </p:spPr>
        <p:txBody>
          <a:bodyPr wrap="square">
            <a:spAutoFit/>
          </a:bodyPr>
          <a:lstStyle/>
          <a:p>
            <a:r>
              <a:rPr lang="ja-JP" altLang="ja-JP" sz="1150" dirty="0">
                <a:solidFill>
                  <a:srgbClr val="333333"/>
                </a:solidFill>
                <a:effectLst/>
                <a:latin typeface="ＭＳ Ｐゴシック" panose="020B0600070205080204" pitchFamily="50" charset="-128"/>
                <a:ea typeface="ＭＳ Ｐゴシック" panose="020B0600070205080204" pitchFamily="50" charset="-128"/>
                <a:cs typeface="Arial" panose="020B0604020202020204" pitchFamily="34" charset="0"/>
              </a:rPr>
              <a:t>仏教では、三途の川を挟んで「彼岸（三途の川のあちら側）」と「此岸（私達の住む側）」に分かれると考えられています。</a:t>
            </a:r>
            <a:endParaRPr lang="en-US" altLang="ja-JP" sz="1150" dirty="0">
              <a:solidFill>
                <a:srgbClr val="333333"/>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1150" dirty="0">
                <a:solidFill>
                  <a:srgbClr val="333333"/>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ja-JP" sz="1150" dirty="0">
                <a:solidFill>
                  <a:srgbClr val="333333"/>
                </a:solidFill>
                <a:effectLst/>
                <a:latin typeface="ＭＳ Ｐゴシック" panose="020B0600070205080204" pitchFamily="50" charset="-128"/>
                <a:ea typeface="ＭＳ Ｐゴシック" panose="020B0600070205080204" pitchFamily="50" charset="-128"/>
                <a:cs typeface="Arial" panose="020B0604020202020204" pitchFamily="34" charset="0"/>
              </a:rPr>
              <a:t>また極楽浄土＝彼岸は西の彼方にあるとされることから、太陽が真西に沈む春分（と秋分）は、その夕日が彼岸への道しるべになるとされてきました。</a:t>
            </a:r>
            <a:endParaRPr lang="ja-JP" altLang="en-US" sz="1150" dirty="0">
              <a:latin typeface="ＭＳ Ｐゴシック" panose="020B0600070205080204" pitchFamily="50" charset="-128"/>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64B6BA52-7C01-6A98-8ED7-8D970737EB5A}"/>
              </a:ext>
            </a:extLst>
          </p:cNvPr>
          <p:cNvSpPr txBox="1"/>
          <p:nvPr/>
        </p:nvSpPr>
        <p:spPr>
          <a:xfrm>
            <a:off x="431567" y="4952945"/>
            <a:ext cx="1939759" cy="977191"/>
          </a:xfrm>
          <a:prstGeom prst="rect">
            <a:avLst/>
          </a:prstGeom>
          <a:noFill/>
        </p:spPr>
        <p:txBody>
          <a:bodyPr wrap="square">
            <a:spAutoFit/>
          </a:bodyPr>
          <a:lstStyle/>
          <a:p>
            <a:r>
              <a:rPr lang="ja-JP" altLang="ja-JP" sz="1150" dirty="0">
                <a:solidFill>
                  <a:srgbClr val="333333"/>
                </a:solidFill>
                <a:effectLst/>
                <a:latin typeface="ＭＳ ゴシック" panose="020B0609070205080204" pitchFamily="49" charset="-128"/>
                <a:ea typeface="ＭＳ ゴシック" panose="020B0609070205080204" pitchFamily="49" charset="-128"/>
                <a:cs typeface="Arial" panose="020B0604020202020204" pitchFamily="34" charset="0"/>
              </a:rPr>
              <a:t>お彼岸は、亡き人のいる西の彼方の浄土を思い、供養をする期間なのです（お盆のように、浄土から帰ってくるわけではないですよ）</a:t>
            </a:r>
            <a:endParaRPr lang="ja-JP" altLang="en-US" sz="1150" dirty="0">
              <a:latin typeface="ＭＳ ゴシック" panose="020B0609070205080204" pitchFamily="49" charset="-128"/>
              <a:ea typeface="ＭＳ ゴシック" panose="020B0609070205080204" pitchFamily="49" charset="-128"/>
            </a:endParaRPr>
          </a:p>
        </p:txBody>
      </p:sp>
      <p:pic>
        <p:nvPicPr>
          <p:cNvPr id="1032" name="Picture 8" descr="彼岸」の写真素材 | 14,937件の無料イラスト画像 | Adobe Stock">
            <a:extLst>
              <a:ext uri="{FF2B5EF4-FFF2-40B4-BE49-F238E27FC236}">
                <a16:creationId xmlns:a16="http://schemas.microsoft.com/office/drawing/2014/main" id="{0C211795-C4C3-87BC-561C-5DCED55FE0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56" y="5158531"/>
            <a:ext cx="1466656" cy="103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0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C971F137-CEF0-20B9-054E-C95571331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7547" y="4602343"/>
            <a:ext cx="1546337" cy="1271432"/>
          </a:xfrm>
          <a:prstGeom prst="rect">
            <a:avLst/>
          </a:prstGeom>
        </p:spPr>
      </p:pic>
      <p:pic>
        <p:nvPicPr>
          <p:cNvPr id="40" name="図 39">
            <a:extLst>
              <a:ext uri="{FF2B5EF4-FFF2-40B4-BE49-F238E27FC236}">
                <a16:creationId xmlns:a16="http://schemas.microsoft.com/office/drawing/2014/main" id="{6DA893D0-5217-1B20-E25B-2984620BBC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515" y="3316467"/>
            <a:ext cx="1544469" cy="1292238"/>
          </a:xfrm>
          <a:prstGeom prst="rect">
            <a:avLst/>
          </a:prstGeom>
        </p:spPr>
      </p:pic>
      <p:pic>
        <p:nvPicPr>
          <p:cNvPr id="18" name="図 17">
            <a:extLst>
              <a:ext uri="{FF2B5EF4-FFF2-40B4-BE49-F238E27FC236}">
                <a16:creationId xmlns:a16="http://schemas.microsoft.com/office/drawing/2014/main" id="{4969BD50-B972-5095-CE48-FA84FF7021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13"/>
          <a:stretch/>
        </p:blipFill>
        <p:spPr>
          <a:xfrm>
            <a:off x="4713648" y="458705"/>
            <a:ext cx="1060098" cy="2778760"/>
          </a:xfrm>
          <a:prstGeom prst="rect">
            <a:avLst/>
          </a:prstGeom>
        </p:spPr>
      </p:pic>
      <p:pic>
        <p:nvPicPr>
          <p:cNvPr id="5" name="図 4">
            <a:extLst>
              <a:ext uri="{FF2B5EF4-FFF2-40B4-BE49-F238E27FC236}">
                <a16:creationId xmlns:a16="http://schemas.microsoft.com/office/drawing/2014/main" id="{76BB8449-79C9-9BAA-CB66-08E545754A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6256" y="723194"/>
            <a:ext cx="1061347" cy="2942658"/>
          </a:xfrm>
          <a:prstGeom prst="rect">
            <a:avLst/>
          </a:prstGeom>
        </p:spPr>
      </p:pic>
      <p:pic>
        <p:nvPicPr>
          <p:cNvPr id="14" name="図 13">
            <a:extLst>
              <a:ext uri="{FF2B5EF4-FFF2-40B4-BE49-F238E27FC236}">
                <a16:creationId xmlns:a16="http://schemas.microsoft.com/office/drawing/2014/main" id="{3E097BCC-A8D2-C829-5145-B361EDB5D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3383" y="3332565"/>
            <a:ext cx="1051574" cy="3063283"/>
          </a:xfrm>
          <a:prstGeom prst="rect">
            <a:avLst/>
          </a:prstGeom>
        </p:spPr>
      </p:pic>
      <p:sp>
        <p:nvSpPr>
          <p:cNvPr id="41" name="角丸四角形 40"/>
          <p:cNvSpPr/>
          <p:nvPr/>
        </p:nvSpPr>
        <p:spPr>
          <a:xfrm>
            <a:off x="6696989" y="1962927"/>
            <a:ext cx="3851009" cy="3943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p:cNvSpPr/>
          <p:nvPr/>
        </p:nvSpPr>
        <p:spPr>
          <a:xfrm>
            <a:off x="404009" y="185844"/>
            <a:ext cx="6088997" cy="722494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3" name="角丸四角形 62"/>
          <p:cNvSpPr/>
          <p:nvPr/>
        </p:nvSpPr>
        <p:spPr>
          <a:xfrm>
            <a:off x="6675582" y="225163"/>
            <a:ext cx="3829870" cy="1664981"/>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6420" y="7050443"/>
            <a:ext cx="1860367" cy="364264"/>
          </a:xfrm>
          <a:prstGeom prst="rect">
            <a:avLst/>
          </a:prstGeom>
          <a:solidFill>
            <a:srgbClr xmlns:mc="http://schemas.openxmlformats.org/markup-compatibility/2006" xmlns:a14="http://schemas.microsoft.com/office/drawing/2010/main" val="FF0000" mc:Ignorable="a14" a14:legacySpreadsheetColorIndex="1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83460" y="7369961"/>
            <a:ext cx="181210" cy="438880"/>
          </a:xfrm>
          <a:prstGeom prst="rect">
            <a:avLst/>
          </a:prstGeom>
        </p:spPr>
      </p:pic>
      <p:sp>
        <p:nvSpPr>
          <p:cNvPr id="4" name="正方形/長方形 3"/>
          <p:cNvSpPr/>
          <p:nvPr/>
        </p:nvSpPr>
        <p:spPr>
          <a:xfrm>
            <a:off x="7052454" y="874032"/>
            <a:ext cx="4426256" cy="338554"/>
          </a:xfrm>
          <a:prstGeom prst="rect">
            <a:avLst/>
          </a:prstGeom>
        </p:spPr>
        <p:txBody>
          <a:bodyPr wrap="square">
            <a:spAutoFit/>
          </a:bodyPr>
          <a:lstStyle/>
          <a:p>
            <a:pPr>
              <a:spcAft>
                <a:spcPts val="0"/>
              </a:spcAft>
            </a:pPr>
            <a:r>
              <a:rPr lang="ja-JP" altLang="en-US" sz="1600" b="1" kern="100" dirty="0">
                <a:solidFill>
                  <a:srgbClr val="333333"/>
                </a:solidFill>
                <a:latin typeface="Century" panose="02040604050505020304" pitchFamily="18" charset="0"/>
                <a:ea typeface="メイリオ" panose="020B0604030504040204" pitchFamily="50" charset="-128"/>
                <a:cs typeface="Times New Roman" panose="02020603050405020304" pitchFamily="18" charset="0"/>
              </a:rPr>
              <a:t>　</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 name="図 2" descr="テキスト&#10;&#10;低い精度で自動的に生成された説明">
            <a:extLst>
              <a:ext uri="{FF2B5EF4-FFF2-40B4-BE49-F238E27FC236}">
                <a16:creationId xmlns:a16="http://schemas.microsoft.com/office/drawing/2014/main" id="{05F74843-1D50-4BFD-A4F1-A13BC21E20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461" y="6646994"/>
            <a:ext cx="1672150" cy="602257"/>
          </a:xfrm>
          <a:prstGeom prst="rect">
            <a:avLst/>
          </a:prstGeom>
        </p:spPr>
      </p:pic>
      <p:sp>
        <p:nvSpPr>
          <p:cNvPr id="7" name="テキスト ボックス 6">
            <a:extLst>
              <a:ext uri="{FF2B5EF4-FFF2-40B4-BE49-F238E27FC236}">
                <a16:creationId xmlns:a16="http://schemas.microsoft.com/office/drawing/2014/main" id="{73EBF1AA-0062-7D66-9D51-344CE8DBB263}"/>
              </a:ext>
            </a:extLst>
          </p:cNvPr>
          <p:cNvSpPr txBox="1"/>
          <p:nvPr/>
        </p:nvSpPr>
        <p:spPr>
          <a:xfrm>
            <a:off x="7668725" y="185845"/>
            <a:ext cx="2211593" cy="369332"/>
          </a:xfrm>
          <a:prstGeom prst="rect">
            <a:avLst/>
          </a:prstGeom>
          <a:noFill/>
        </p:spPr>
        <p:txBody>
          <a:bodyPr wrap="square">
            <a:spAutoFit/>
          </a:bodyPr>
          <a:lstStyle/>
          <a:p>
            <a:r>
              <a:rPr lang="en-US" altLang="ja-JP" sz="1800" dirty="0">
                <a:solidFill>
                  <a:srgbClr val="FF0000"/>
                </a:solidFill>
                <a:effectLst/>
                <a:latin typeface="HGS創英角ﾎﾟｯﾌﾟ体" panose="040B0A00000000000000" pitchFamily="50" charset="-128"/>
                <a:cs typeface="Times New Roman" panose="02020603050405020304" pitchFamily="18" charset="0"/>
              </a:rPr>
              <a:t>Spring</a:t>
            </a:r>
            <a:r>
              <a:rPr lang="ja-JP" altLang="ja-JP" sz="1800" dirty="0">
                <a:solidFill>
                  <a:srgbClr val="FF0000"/>
                </a:solidFill>
                <a:effectLst/>
                <a:ea typeface="HGS創英角ﾎﾟｯﾌﾟ体" panose="040B0A00000000000000" pitchFamily="50" charset="-128"/>
                <a:cs typeface="Times New Roman" panose="02020603050405020304" pitchFamily="18" charset="0"/>
              </a:rPr>
              <a:t>　</a:t>
            </a:r>
            <a:r>
              <a:rPr lang="en-US" altLang="ja-JP" sz="1800" b="1" i="1" dirty="0">
                <a:solidFill>
                  <a:srgbClr val="FF0000"/>
                </a:solidFill>
                <a:effectLst/>
                <a:ea typeface="HGS創英角ﾎﾟｯﾌﾟ体" panose="040B0A00000000000000" pitchFamily="50" charset="-128"/>
                <a:cs typeface="Times New Roman" panose="02020603050405020304" pitchFamily="18" charset="0"/>
              </a:rPr>
              <a:t>collection</a:t>
            </a:r>
            <a:endParaRPr lang="ja-JP" altLang="en-US" sz="1800" b="1" i="1" dirty="0">
              <a:solidFill>
                <a:srgbClr val="FF0000"/>
              </a:solidFill>
            </a:endParaRPr>
          </a:p>
        </p:txBody>
      </p:sp>
      <p:sp>
        <p:nvSpPr>
          <p:cNvPr id="9" name="テキスト ボックス 8">
            <a:extLst>
              <a:ext uri="{FF2B5EF4-FFF2-40B4-BE49-F238E27FC236}">
                <a16:creationId xmlns:a16="http://schemas.microsoft.com/office/drawing/2014/main" id="{C335ABDC-110B-6818-52AC-486D823D3C1F}"/>
              </a:ext>
            </a:extLst>
          </p:cNvPr>
          <p:cNvSpPr txBox="1"/>
          <p:nvPr/>
        </p:nvSpPr>
        <p:spPr>
          <a:xfrm>
            <a:off x="7516903" y="446195"/>
            <a:ext cx="3497357" cy="276999"/>
          </a:xfrm>
          <a:prstGeom prst="rect">
            <a:avLst/>
          </a:prstGeom>
          <a:noFill/>
        </p:spPr>
        <p:txBody>
          <a:bodyPr wrap="square">
            <a:spAutoFit/>
          </a:bodyPr>
          <a:lstStyle/>
          <a:p>
            <a:r>
              <a:rPr lang="ja-JP" altLang="ja-JP" sz="1200" dirty="0">
                <a:effectLst/>
                <a:ea typeface="HGS創英角ﾎﾟｯﾌﾟ体" panose="040B0A00000000000000" pitchFamily="50" charset="-128"/>
                <a:cs typeface="Times New Roman" panose="02020603050405020304" pitchFamily="18" charset="0"/>
              </a:rPr>
              <a:t>３月１５日（</a:t>
            </a:r>
            <a:r>
              <a:rPr lang="en-US" altLang="ja-JP" sz="1200" dirty="0">
                <a:effectLst/>
                <a:ea typeface="HGS創英角ﾎﾟｯﾌﾟ体" panose="040B0A00000000000000" pitchFamily="50" charset="-128"/>
                <a:cs typeface="Times New Roman" panose="02020603050405020304" pitchFamily="18" charset="0"/>
              </a:rPr>
              <a:t>FRI</a:t>
            </a:r>
            <a:r>
              <a:rPr lang="ja-JP" altLang="ja-JP" sz="1200" dirty="0">
                <a:effectLst/>
                <a:ea typeface="HGS創英角ﾎﾟｯﾌﾟ体" panose="040B0A00000000000000" pitchFamily="50" charset="-128"/>
                <a:cs typeface="Times New Roman" panose="02020603050405020304" pitchFamily="18" charset="0"/>
              </a:rPr>
              <a:t>）～３１日（</a:t>
            </a:r>
            <a:r>
              <a:rPr lang="en-US" altLang="ja-JP" sz="1200" dirty="0">
                <a:effectLst/>
                <a:ea typeface="HGS創英角ﾎﾟｯﾌﾟ体" panose="040B0A00000000000000" pitchFamily="50" charset="-128"/>
                <a:cs typeface="Times New Roman" panose="02020603050405020304" pitchFamily="18" charset="0"/>
              </a:rPr>
              <a:t>sun</a:t>
            </a:r>
            <a:r>
              <a:rPr lang="ja-JP" altLang="ja-JP" sz="1200" dirty="0">
                <a:effectLst/>
                <a:ea typeface="HGS創英角ﾎﾟｯﾌﾟ体" panose="040B0A00000000000000" pitchFamily="50" charset="-128"/>
                <a:cs typeface="Times New Roman" panose="02020603050405020304" pitchFamily="18" charset="0"/>
              </a:rPr>
              <a:t>）</a:t>
            </a:r>
            <a:endParaRPr lang="ja-JP" altLang="en-US" sz="1200" dirty="0"/>
          </a:p>
        </p:txBody>
      </p:sp>
      <p:sp>
        <p:nvSpPr>
          <p:cNvPr id="11" name="テキスト ボックス 10">
            <a:extLst>
              <a:ext uri="{FF2B5EF4-FFF2-40B4-BE49-F238E27FC236}">
                <a16:creationId xmlns:a16="http://schemas.microsoft.com/office/drawing/2014/main" id="{82A174A4-EA91-4FA0-0578-90BA9C74F9F8}"/>
              </a:ext>
            </a:extLst>
          </p:cNvPr>
          <p:cNvSpPr txBox="1"/>
          <p:nvPr/>
        </p:nvSpPr>
        <p:spPr>
          <a:xfrm>
            <a:off x="6822167" y="667250"/>
            <a:ext cx="3457291" cy="492443"/>
          </a:xfrm>
          <a:prstGeom prst="rect">
            <a:avLst/>
          </a:prstGeom>
          <a:noFill/>
        </p:spPr>
        <p:txBody>
          <a:bodyPr wrap="square">
            <a:spAutoFit/>
          </a:bodyPr>
          <a:lstStyle/>
          <a:p>
            <a:pPr algn="just"/>
            <a:r>
              <a:rPr lang="en-US" altLang="ja-JP" sz="1400" b="1" kern="100" dirty="0">
                <a:effectLst/>
                <a:latin typeface="HGS創英角ﾎﾟｯﾌﾟ体" panose="040B0A00000000000000" pitchFamily="50" charset="-128"/>
                <a:ea typeface="游明朝" panose="02020400000000000000" pitchFamily="18" charset="-128"/>
                <a:cs typeface="Times New Roman" panose="02020603050405020304" pitchFamily="18" charset="0"/>
              </a:rPr>
              <a:t>IMPORT</a:t>
            </a:r>
            <a:r>
              <a:rPr lang="ja-JP"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SEVENTY</a:t>
            </a:r>
            <a:r>
              <a:rPr lang="ja-JP"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MARELLA</a:t>
            </a:r>
            <a:r>
              <a:rPr lang="ja-JP"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IBRUES,</a:t>
            </a:r>
            <a:r>
              <a:rPr lang="ja-JP" altLang="en-US"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　</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LIVIANACONT</a:t>
            </a:r>
            <a:r>
              <a:rPr lang="ja-JP"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NONEME</a:t>
            </a:r>
            <a:r>
              <a:rPr lang="ja-JP"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endPar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94F284D5-D5DB-A8D3-A2D4-A2A022759834}"/>
              </a:ext>
            </a:extLst>
          </p:cNvPr>
          <p:cNvSpPr txBox="1"/>
          <p:nvPr/>
        </p:nvSpPr>
        <p:spPr>
          <a:xfrm>
            <a:off x="6843820" y="1163341"/>
            <a:ext cx="3700073" cy="492443"/>
          </a:xfrm>
          <a:prstGeom prst="rect">
            <a:avLst/>
          </a:prstGeom>
          <a:noFill/>
        </p:spPr>
        <p:txBody>
          <a:bodyPr wrap="square">
            <a:spAutoFit/>
          </a:bodyPr>
          <a:lstStyle/>
          <a:p>
            <a:pPr algn="just"/>
            <a:r>
              <a:rPr lang="ja-JP" altLang="ja-JP" sz="14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国内ブランド</a:t>
            </a:r>
            <a:r>
              <a:rPr lang="en-US" altLang="ja-JP" sz="14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 </a:t>
            </a:r>
            <a:r>
              <a:rPr lang="ja-JP" altLang="en-US" sz="14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4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Y</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UKI</a:t>
            </a:r>
            <a:r>
              <a:rPr lang="ja-JP"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200" b="1" kern="100" dirty="0">
                <a:latin typeface="游明朝" panose="02020400000000000000" pitchFamily="18" charset="-128"/>
                <a:ea typeface="HGS創英角ﾎﾟｯﾌﾟ体" panose="040B0A00000000000000" pitchFamily="50" charset="-128"/>
                <a:cs typeface="Times New Roman" panose="02020603050405020304" pitchFamily="18" charset="0"/>
              </a:rPr>
              <a:t>T</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ORII</a:t>
            </a:r>
            <a:r>
              <a:rPr lang="ja-JP" altLang="en-US"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200" b="1" kern="100" dirty="0" err="1">
                <a:effectLst/>
                <a:latin typeface="游明朝" panose="02020400000000000000" pitchFamily="18" charset="-128"/>
                <a:ea typeface="HGS創英角ﾎﾟｯﾌﾟ体" panose="040B0A00000000000000" pitchFamily="50" charset="-128"/>
                <a:cs typeface="Times New Roman" panose="02020603050405020304" pitchFamily="18" charset="0"/>
              </a:rPr>
              <a:t>bLancvent</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   </a:t>
            </a:r>
            <a:r>
              <a:rPr lang="ja-JP" altLang="ja-JP" sz="12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マークアンドプラス</a:t>
            </a:r>
            <a:r>
              <a:rPr lang="ja-JP" altLang="en-US" sz="1200" kern="100" dirty="0">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2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  </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GOME</a:t>
            </a:r>
            <a:r>
              <a:rPr lang="ja-JP" altLang="en-US"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en-US" altLang="ja-JP"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  GOKI</a:t>
            </a:r>
            <a:r>
              <a:rPr lang="ja-JP" altLang="en-US"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ja-JP" altLang="en-US" sz="1200" kern="100" dirty="0">
                <a:latin typeface="游明朝" panose="02020400000000000000" pitchFamily="18" charset="-128"/>
                <a:ea typeface="HGS創英角ﾎﾟｯﾌﾟ体" panose="040B0A00000000000000" pitchFamily="50" charset="-128"/>
                <a:cs typeface="Times New Roman" panose="02020603050405020304" pitchFamily="18" charset="0"/>
              </a:rPr>
              <a:t>ＣＯｓ</a:t>
            </a:r>
            <a:r>
              <a:rPr lang="ja-JP" altLang="en-US" sz="1200" b="1"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endPar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646D2FFB-DBBF-8385-4F42-C4DBBA88BBE0}"/>
              </a:ext>
            </a:extLst>
          </p:cNvPr>
          <p:cNvSpPr txBox="1"/>
          <p:nvPr/>
        </p:nvSpPr>
        <p:spPr>
          <a:xfrm>
            <a:off x="6868091" y="1615845"/>
            <a:ext cx="3510764" cy="276999"/>
          </a:xfrm>
          <a:prstGeom prst="rect">
            <a:avLst/>
          </a:prstGeom>
          <a:noFill/>
        </p:spPr>
        <p:txBody>
          <a:bodyPr wrap="square">
            <a:spAutoFit/>
          </a:bodyPr>
          <a:lstStyle/>
          <a:p>
            <a:pPr algn="just"/>
            <a:r>
              <a:rPr lang="ja-JP" altLang="ja-JP" sz="12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揃いました！！</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8775E216-17B9-C4AC-398B-ABBA40DBE788}"/>
              </a:ext>
            </a:extLst>
          </p:cNvPr>
          <p:cNvSpPr txBox="1"/>
          <p:nvPr/>
        </p:nvSpPr>
        <p:spPr>
          <a:xfrm>
            <a:off x="7658684" y="6072176"/>
            <a:ext cx="1857572" cy="307777"/>
          </a:xfrm>
          <a:prstGeom prst="rect">
            <a:avLst/>
          </a:prstGeom>
          <a:noFill/>
        </p:spPr>
        <p:txBody>
          <a:bodyPr wrap="square">
            <a:spAutoFit/>
          </a:bodyPr>
          <a:lstStyle/>
          <a:p>
            <a:pPr algn="just"/>
            <a:r>
              <a:rPr lang="ja-JP" altLang="ja-JP" sz="1400" kern="100" dirty="0">
                <a:solidFill>
                  <a:srgbClr val="FF0000"/>
                </a:solidFill>
                <a:effectLst/>
                <a:latin typeface="游明朝" panose="02020400000000000000" pitchFamily="18" charset="-128"/>
                <a:ea typeface="HGS創英角ﾎﾟｯﾌﾟ体" panose="040B0A00000000000000" pitchFamily="50" charset="-128"/>
                <a:cs typeface="Times New Roman" panose="02020603050405020304" pitchFamily="18" charset="0"/>
              </a:rPr>
              <a:t>４月イベント　予告</a:t>
            </a:r>
            <a:endParaRPr lang="ja-JP" altLang="ja-JP" sz="14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8CB256AE-56DD-71D5-8ECC-379BD1A39A8E}"/>
              </a:ext>
            </a:extLst>
          </p:cNvPr>
          <p:cNvSpPr txBox="1"/>
          <p:nvPr/>
        </p:nvSpPr>
        <p:spPr>
          <a:xfrm>
            <a:off x="7088972" y="6360796"/>
            <a:ext cx="3242211" cy="1015663"/>
          </a:xfrm>
          <a:prstGeom prst="rect">
            <a:avLst/>
          </a:prstGeom>
          <a:noFill/>
        </p:spPr>
        <p:txBody>
          <a:bodyPr wrap="square">
            <a:spAutoFit/>
          </a:bodyPr>
          <a:lstStyle/>
          <a:p>
            <a:pPr algn="just"/>
            <a:r>
              <a:rPr lang="ja-JP" altLang="en-US" sz="12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ja-JP" altLang="ja-JP" sz="12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a:t>
            </a:r>
            <a:r>
              <a:rPr lang="ja-JP" altLang="ja-JP" sz="11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親切な靴屋さん」シューズコーヨー</a:t>
            </a:r>
            <a:endParaRPr lang="en-US" altLang="ja-JP" sz="11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endParaRPr>
          </a:p>
          <a:p>
            <a:pPr algn="just"/>
            <a:r>
              <a:rPr lang="ja-JP" altLang="en-US" sz="1100" kern="100" dirty="0">
                <a:latin typeface="游明朝" panose="02020400000000000000" pitchFamily="18" charset="-128"/>
                <a:ea typeface="HGS創英角ﾎﾟｯﾌﾟ体" panose="040B0A00000000000000" pitchFamily="50" charset="-128"/>
                <a:cs typeface="Times New Roman" panose="02020603050405020304" pitchFamily="18" charset="0"/>
              </a:rPr>
              <a:t>　　</a:t>
            </a:r>
            <a:r>
              <a:rPr lang="ja-JP" altLang="ja-JP" sz="11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春夏靴予約会</a:t>
            </a:r>
            <a:endParaRPr lang="en-US" altLang="ja-JP" sz="11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endParaRPr>
          </a:p>
          <a:p>
            <a:pPr algn="just"/>
            <a:r>
              <a:rPr lang="ja-JP" altLang="en-US" sz="1100" kern="100" dirty="0">
                <a:latin typeface="游明朝" panose="02020400000000000000" pitchFamily="18" charset="-128"/>
                <a:ea typeface="HGS創英角ﾎﾟｯﾌﾟ体" panose="040B0A00000000000000" pitchFamily="50" charset="-128"/>
                <a:cs typeface="Times New Roman" panose="02020603050405020304" pitchFamily="18" charset="0"/>
              </a:rPr>
              <a:t>　　　　</a:t>
            </a:r>
            <a:r>
              <a:rPr lang="ja-JP" altLang="en-US" sz="11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４月５日</a:t>
            </a:r>
            <a:r>
              <a:rPr lang="ja-JP" altLang="en-US" sz="1100" kern="100" dirty="0">
                <a:latin typeface="游明朝" panose="02020400000000000000" pitchFamily="18" charset="-128"/>
                <a:ea typeface="HGS創英角ﾎﾟｯﾌﾟ体" panose="040B0A00000000000000" pitchFamily="50" charset="-128"/>
                <a:cs typeface="Times New Roman" panose="02020603050405020304" pitchFamily="18" charset="0"/>
              </a:rPr>
              <a:t>（</a:t>
            </a:r>
            <a:r>
              <a:rPr lang="ja-JP" altLang="en-US" sz="11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金）～</a:t>
            </a:r>
            <a:r>
              <a:rPr lang="ja-JP" altLang="en-US" sz="1100" kern="100" dirty="0">
                <a:latin typeface="游明朝" panose="02020400000000000000" pitchFamily="18" charset="-128"/>
                <a:ea typeface="HGS創英角ﾎﾟｯﾌﾟ体" panose="040B0A00000000000000" pitchFamily="50" charset="-128"/>
                <a:cs typeface="Times New Roman" panose="02020603050405020304" pitchFamily="18" charset="0"/>
              </a:rPr>
              <a:t>４</a:t>
            </a:r>
            <a:r>
              <a:rPr lang="ja-JP" altLang="en-US" sz="11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rPr>
              <a:t>月１５日（月）</a:t>
            </a:r>
            <a:endParaRPr lang="en-US" altLang="ja-JP" sz="11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endParaRPr>
          </a:p>
          <a:p>
            <a:pPr algn="just"/>
            <a:endParaRPr lang="en-US" altLang="ja-JP" sz="1200" kern="100" dirty="0">
              <a:effectLst/>
              <a:latin typeface="游明朝" panose="02020400000000000000" pitchFamily="18" charset="-128"/>
              <a:ea typeface="HGS創英角ﾎﾟｯﾌﾟ体" panose="040B0A00000000000000" pitchFamily="50" charset="-128"/>
              <a:cs typeface="Times New Roman" panose="02020603050405020304" pitchFamily="18" charset="0"/>
            </a:endParaRPr>
          </a:p>
          <a:p>
            <a:pPr algn="just"/>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315FF19E-25CD-F706-6838-420E02350EAC}"/>
              </a:ext>
            </a:extLst>
          </p:cNvPr>
          <p:cNvSpPr txBox="1"/>
          <p:nvPr/>
        </p:nvSpPr>
        <p:spPr>
          <a:xfrm>
            <a:off x="7111469" y="6903192"/>
            <a:ext cx="3420067" cy="307777"/>
          </a:xfrm>
          <a:prstGeom prst="rect">
            <a:avLst/>
          </a:prstGeom>
          <a:noFill/>
        </p:spPr>
        <p:txBody>
          <a:bodyPr wrap="square">
            <a:spAutoFit/>
          </a:bodyPr>
          <a:lstStyle/>
          <a:p>
            <a:r>
              <a:rPr lang="ja-JP" altLang="en-US" sz="1400" dirty="0">
                <a:effectLst/>
                <a:latin typeface="HGS創英角ﾎﾟｯﾌﾟ体" panose="040B0A00000000000000" pitchFamily="50" charset="-128"/>
                <a:cs typeface="Times New Roman" panose="02020603050405020304" pitchFamily="18" charset="0"/>
              </a:rPr>
              <a:t>📣</a:t>
            </a:r>
            <a:r>
              <a:rPr lang="en-US" altLang="ja-JP" sz="1100" dirty="0">
                <a:effectLst/>
                <a:latin typeface="HGS創英角ﾎﾟｯﾌﾟ体" panose="040B0A00000000000000" pitchFamily="50" charset="-128"/>
                <a:cs typeface="Times New Roman" panose="02020603050405020304" pitchFamily="18" charset="0"/>
              </a:rPr>
              <a:t>B-MEN</a:t>
            </a:r>
            <a:r>
              <a:rPr lang="ja-JP" altLang="ja-JP" sz="1100" dirty="0">
                <a:effectLst/>
                <a:ea typeface="HGS創英角ﾎﾟｯﾌﾟ体" panose="040B0A00000000000000" pitchFamily="50" charset="-128"/>
                <a:cs typeface="Times New Roman" panose="02020603050405020304" pitchFamily="18" charset="0"/>
              </a:rPr>
              <a:t>　オーダーシャツ</a:t>
            </a:r>
            <a:r>
              <a:rPr lang="en-US" altLang="ja-JP" sz="1100" b="1" dirty="0">
                <a:effectLst/>
                <a:ea typeface="HGS創英角ﾎﾟｯﾌﾟ体" panose="040B0A00000000000000" pitchFamily="50" charset="-128"/>
                <a:cs typeface="Times New Roman" panose="02020603050405020304" pitchFamily="18" charset="0"/>
              </a:rPr>
              <a:t>2p</a:t>
            </a:r>
            <a:r>
              <a:rPr lang="ja-JP" altLang="ja-JP" sz="1100" dirty="0">
                <a:effectLst/>
                <a:ea typeface="HGS創英角ﾎﾟｯﾌﾟ体" panose="040B0A00000000000000" pitchFamily="50" charset="-128"/>
                <a:cs typeface="Times New Roman" panose="02020603050405020304" pitchFamily="18" charset="0"/>
              </a:rPr>
              <a:t>フェアー</a:t>
            </a:r>
            <a:endParaRPr lang="ja-JP" altLang="en-US" sz="1100" dirty="0"/>
          </a:p>
        </p:txBody>
      </p:sp>
      <p:sp>
        <p:nvSpPr>
          <p:cNvPr id="24" name="テキスト ボックス 23">
            <a:extLst>
              <a:ext uri="{FF2B5EF4-FFF2-40B4-BE49-F238E27FC236}">
                <a16:creationId xmlns:a16="http://schemas.microsoft.com/office/drawing/2014/main" id="{C27931F4-6DA4-43EE-9250-386DAF0B877C}"/>
              </a:ext>
            </a:extLst>
          </p:cNvPr>
          <p:cNvSpPr txBox="1"/>
          <p:nvPr/>
        </p:nvSpPr>
        <p:spPr>
          <a:xfrm>
            <a:off x="7424169" y="7126005"/>
            <a:ext cx="2794668" cy="276999"/>
          </a:xfrm>
          <a:prstGeom prst="rect">
            <a:avLst/>
          </a:prstGeom>
          <a:noFill/>
        </p:spPr>
        <p:txBody>
          <a:bodyPr wrap="square">
            <a:spAutoFit/>
          </a:bodyPr>
          <a:lstStyle/>
          <a:p>
            <a:r>
              <a:rPr lang="ja-JP" altLang="en-US" sz="1200" dirty="0">
                <a:ea typeface="HGS創英角ﾎﾟｯﾌﾟ体" panose="040B0A00000000000000" pitchFamily="50" charset="-128"/>
                <a:cs typeface="Times New Roman" panose="02020603050405020304" pitchFamily="18" charset="0"/>
              </a:rPr>
              <a:t>　</a:t>
            </a:r>
            <a:r>
              <a:rPr lang="ja-JP" altLang="ja-JP" sz="1100" dirty="0">
                <a:effectLst/>
                <a:ea typeface="HGS創英角ﾎﾟｯﾌﾟ体" panose="040B0A00000000000000" pitchFamily="50" charset="-128"/>
                <a:cs typeface="Times New Roman" panose="02020603050405020304" pitchFamily="18" charset="0"/>
              </a:rPr>
              <a:t>４月</a:t>
            </a:r>
            <a:r>
              <a:rPr lang="ja-JP" altLang="en-US" sz="1100" dirty="0">
                <a:ea typeface="HGS創英角ﾎﾟｯﾌﾟ体" panose="040B0A00000000000000" pitchFamily="50" charset="-128"/>
                <a:cs typeface="Times New Roman" panose="02020603050405020304" pitchFamily="18" charset="0"/>
              </a:rPr>
              <a:t>６</a:t>
            </a:r>
            <a:r>
              <a:rPr lang="ja-JP" altLang="ja-JP" sz="1100" dirty="0">
                <a:effectLst/>
                <a:ea typeface="HGS創英角ﾎﾟｯﾌﾟ体" panose="040B0A00000000000000" pitchFamily="50" charset="-128"/>
                <a:cs typeface="Times New Roman" panose="02020603050405020304" pitchFamily="18" charset="0"/>
              </a:rPr>
              <a:t>日</a:t>
            </a:r>
            <a:r>
              <a:rPr lang="ja-JP" altLang="en-US" sz="1100" dirty="0">
                <a:effectLst/>
                <a:ea typeface="HGS創英角ﾎﾟｯﾌﾟ体" panose="040B0A00000000000000" pitchFamily="50" charset="-128"/>
                <a:cs typeface="Times New Roman" panose="02020603050405020304" pitchFamily="18" charset="0"/>
              </a:rPr>
              <a:t>（土）</a:t>
            </a:r>
            <a:r>
              <a:rPr lang="ja-JP" altLang="ja-JP" sz="1100" dirty="0">
                <a:effectLst/>
                <a:ea typeface="HGS創英角ﾎﾟｯﾌﾟ体" panose="040B0A00000000000000" pitchFamily="50" charset="-128"/>
                <a:cs typeface="Times New Roman" panose="02020603050405020304" pitchFamily="18" charset="0"/>
              </a:rPr>
              <a:t>～５月６日</a:t>
            </a:r>
            <a:r>
              <a:rPr lang="ja-JP" altLang="en-US" sz="1100" dirty="0">
                <a:effectLst/>
                <a:ea typeface="HGS創英角ﾎﾟｯﾌﾟ体" panose="040B0A00000000000000" pitchFamily="50" charset="-128"/>
                <a:cs typeface="Times New Roman" panose="02020603050405020304" pitchFamily="18" charset="0"/>
              </a:rPr>
              <a:t>（月）</a:t>
            </a:r>
            <a:endParaRPr lang="ja-JP" altLang="en-US" sz="1100" dirty="0"/>
          </a:p>
        </p:txBody>
      </p:sp>
      <p:sp>
        <p:nvSpPr>
          <p:cNvPr id="25" name="四角形: 角を丸くする 24">
            <a:extLst>
              <a:ext uri="{FF2B5EF4-FFF2-40B4-BE49-F238E27FC236}">
                <a16:creationId xmlns:a16="http://schemas.microsoft.com/office/drawing/2014/main" id="{8CB7DC24-6D0B-768F-8E0C-D009DB0FE852}"/>
              </a:ext>
            </a:extLst>
          </p:cNvPr>
          <p:cNvSpPr/>
          <p:nvPr/>
        </p:nvSpPr>
        <p:spPr>
          <a:xfrm>
            <a:off x="6728797" y="6037923"/>
            <a:ext cx="3815096" cy="137287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B28FF3F-7A0B-279F-9E84-86BCAAA8059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32836" y="2940391"/>
            <a:ext cx="1080125" cy="3097532"/>
          </a:xfrm>
          <a:prstGeom prst="rect">
            <a:avLst/>
          </a:prstGeom>
        </p:spPr>
      </p:pic>
      <p:pic>
        <p:nvPicPr>
          <p:cNvPr id="35" name="図 34">
            <a:extLst>
              <a:ext uri="{FF2B5EF4-FFF2-40B4-BE49-F238E27FC236}">
                <a16:creationId xmlns:a16="http://schemas.microsoft.com/office/drawing/2014/main" id="{97148927-E289-9A51-F686-998C2F722B8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03658" y="357828"/>
            <a:ext cx="1012799" cy="2781681"/>
          </a:xfrm>
          <a:prstGeom prst="rect">
            <a:avLst/>
          </a:prstGeom>
        </p:spPr>
      </p:pic>
      <p:pic>
        <p:nvPicPr>
          <p:cNvPr id="10" name="図 9">
            <a:extLst>
              <a:ext uri="{FF2B5EF4-FFF2-40B4-BE49-F238E27FC236}">
                <a16:creationId xmlns:a16="http://schemas.microsoft.com/office/drawing/2014/main" id="{F9DE5E22-BFE2-9F1A-9D91-C904A464D8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6318" y="2730826"/>
            <a:ext cx="981435" cy="2862519"/>
          </a:xfrm>
          <a:prstGeom prst="rect">
            <a:avLst/>
          </a:prstGeom>
        </p:spPr>
      </p:pic>
      <p:pic>
        <p:nvPicPr>
          <p:cNvPr id="12" name="図 11">
            <a:extLst>
              <a:ext uri="{FF2B5EF4-FFF2-40B4-BE49-F238E27FC236}">
                <a16:creationId xmlns:a16="http://schemas.microsoft.com/office/drawing/2014/main" id="{16D3AECF-1D97-B2F0-0D01-8C5863487CB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95768" y="3368617"/>
            <a:ext cx="1012798" cy="3023715"/>
          </a:xfrm>
          <a:prstGeom prst="rect">
            <a:avLst/>
          </a:prstGeom>
        </p:spPr>
      </p:pic>
      <p:sp>
        <p:nvSpPr>
          <p:cNvPr id="16" name="テキスト ボックス 15">
            <a:extLst>
              <a:ext uri="{FF2B5EF4-FFF2-40B4-BE49-F238E27FC236}">
                <a16:creationId xmlns:a16="http://schemas.microsoft.com/office/drawing/2014/main" id="{B720DB39-1C95-3E3E-F629-0C539E35E85D}"/>
              </a:ext>
            </a:extLst>
          </p:cNvPr>
          <p:cNvSpPr txBox="1"/>
          <p:nvPr/>
        </p:nvSpPr>
        <p:spPr>
          <a:xfrm>
            <a:off x="3788782" y="1663608"/>
            <a:ext cx="835999" cy="677108"/>
          </a:xfrm>
          <a:prstGeom prst="rect">
            <a:avLst/>
          </a:prstGeom>
          <a:noFill/>
        </p:spPr>
        <p:txBody>
          <a:bodyPr wrap="square">
            <a:spAutoFit/>
          </a:bodyPr>
          <a:lstStyle/>
          <a:p>
            <a:r>
              <a:rPr lang="en-US" altLang="ja-JP" sz="950" b="0" i="0" dirty="0">
                <a:solidFill>
                  <a:srgbClr val="3E3E3E"/>
                </a:solidFill>
                <a:effectLst/>
                <a:latin typeface="游ゴシック" panose="020B0400000000000000" pitchFamily="50" charset="-128"/>
                <a:ea typeface="游ゴシック" panose="020B0400000000000000" pitchFamily="50" charset="-128"/>
              </a:rPr>
              <a:t>YUKI TORII</a:t>
            </a:r>
            <a:r>
              <a:rPr lang="ja-JP" altLang="en-US" sz="950" b="0" i="0" dirty="0">
                <a:solidFill>
                  <a:srgbClr val="3E3E3E"/>
                </a:solidFill>
                <a:effectLst/>
                <a:latin typeface="游ゴシック" panose="020B0400000000000000" pitchFamily="50" charset="-128"/>
                <a:ea typeface="游ゴシック" panose="020B0400000000000000" pitchFamily="50" charset="-128"/>
              </a:rPr>
              <a:t>セット</a:t>
            </a:r>
            <a:r>
              <a:rPr lang="ja-JP" altLang="en-US" sz="950" dirty="0">
                <a:solidFill>
                  <a:srgbClr val="3E3E3E"/>
                </a:solidFill>
                <a:latin typeface="游ゴシック" panose="020B0400000000000000" pitchFamily="50" charset="-128"/>
                <a:ea typeface="游ゴシック" panose="020B0400000000000000" pitchFamily="50" charset="-128"/>
              </a:rPr>
              <a:t>スーツ</a:t>
            </a:r>
            <a:r>
              <a:rPr lang="en-US" altLang="ja-JP" sz="950" b="0" i="0" dirty="0">
                <a:solidFill>
                  <a:srgbClr val="3E3E3E"/>
                </a:solidFill>
                <a:effectLst/>
                <a:latin typeface="游ゴシック" panose="020B0400000000000000" pitchFamily="50" charset="-128"/>
                <a:ea typeface="游ゴシック" panose="020B0400000000000000" pitchFamily="50" charset="-128"/>
              </a:rPr>
              <a:t>¥158400. </a:t>
            </a:r>
            <a:endParaRPr lang="ja-JP" altLang="en-US" sz="950" dirty="0"/>
          </a:p>
        </p:txBody>
      </p:sp>
      <p:sp>
        <p:nvSpPr>
          <p:cNvPr id="26" name="テキスト ボックス 25">
            <a:extLst>
              <a:ext uri="{FF2B5EF4-FFF2-40B4-BE49-F238E27FC236}">
                <a16:creationId xmlns:a16="http://schemas.microsoft.com/office/drawing/2014/main" id="{BDE1FAB8-0B4F-56DB-3AC2-1F4869BBF6F5}"/>
              </a:ext>
            </a:extLst>
          </p:cNvPr>
          <p:cNvSpPr txBox="1"/>
          <p:nvPr/>
        </p:nvSpPr>
        <p:spPr>
          <a:xfrm>
            <a:off x="534428" y="1323571"/>
            <a:ext cx="912711" cy="530915"/>
          </a:xfrm>
          <a:prstGeom prst="rect">
            <a:avLst/>
          </a:prstGeom>
          <a:noFill/>
        </p:spPr>
        <p:txBody>
          <a:bodyPr wrap="square">
            <a:spAutoFit/>
          </a:bodyPr>
          <a:lstStyle/>
          <a:p>
            <a:r>
              <a:rPr lang="en-US" altLang="ja-JP" sz="950" dirty="0">
                <a:solidFill>
                  <a:srgbClr val="3E3E3E"/>
                </a:solidFill>
                <a:latin typeface="游ゴシック" panose="020B0400000000000000" pitchFamily="50" charset="-128"/>
                <a:ea typeface="游ゴシック" panose="020B0400000000000000" pitchFamily="50" charset="-128"/>
              </a:rPr>
              <a:t>YUKI TORII</a:t>
            </a:r>
            <a:r>
              <a:rPr lang="ja-JP" altLang="en-US" sz="950" b="0" i="0" dirty="0">
                <a:solidFill>
                  <a:srgbClr val="3E3E3E"/>
                </a:solidFill>
                <a:effectLst/>
                <a:latin typeface="游ゴシック" panose="020B0400000000000000" pitchFamily="50" charset="-128"/>
                <a:ea typeface="游ゴシック" panose="020B0400000000000000" pitchFamily="50" charset="-128"/>
              </a:rPr>
              <a:t>　</a:t>
            </a:r>
            <a:r>
              <a:rPr lang="ja-JP" altLang="en-US" sz="950" dirty="0">
                <a:solidFill>
                  <a:srgbClr val="3E3E3E"/>
                </a:solidFill>
                <a:latin typeface="游ゴシック" panose="020B0400000000000000" pitchFamily="50" charset="-128"/>
                <a:ea typeface="游ゴシック" panose="020B0400000000000000" pitchFamily="50" charset="-128"/>
              </a:rPr>
              <a:t>セットスーツ　</a:t>
            </a:r>
            <a:r>
              <a:rPr lang="en-US" altLang="ja-JP" sz="950" b="0" i="0" dirty="0">
                <a:solidFill>
                  <a:srgbClr val="3E3E3E"/>
                </a:solidFill>
                <a:effectLst/>
                <a:latin typeface="游ゴシック" panose="020B0400000000000000" pitchFamily="50" charset="-128"/>
                <a:ea typeface="游ゴシック" panose="020B0400000000000000" pitchFamily="50" charset="-128"/>
              </a:rPr>
              <a:t>¥151800</a:t>
            </a:r>
            <a:r>
              <a:rPr lang="en-US" altLang="ja-JP" sz="900" b="0" i="0" dirty="0">
                <a:solidFill>
                  <a:srgbClr val="3E3E3E"/>
                </a:solidFill>
                <a:effectLst/>
                <a:latin typeface="游ゴシック" panose="020B0400000000000000" pitchFamily="50" charset="-128"/>
                <a:ea typeface="游ゴシック" panose="020B0400000000000000" pitchFamily="50" charset="-128"/>
              </a:rPr>
              <a:t>. </a:t>
            </a:r>
            <a:endParaRPr lang="ja-JP" altLang="en-US" dirty="0"/>
          </a:p>
        </p:txBody>
      </p:sp>
      <p:sp>
        <p:nvSpPr>
          <p:cNvPr id="29" name="テキスト ボックス 28">
            <a:extLst>
              <a:ext uri="{FF2B5EF4-FFF2-40B4-BE49-F238E27FC236}">
                <a16:creationId xmlns:a16="http://schemas.microsoft.com/office/drawing/2014/main" id="{F71F20B9-A054-7739-2C0F-3BDF1F273B7E}"/>
              </a:ext>
            </a:extLst>
          </p:cNvPr>
          <p:cNvSpPr txBox="1"/>
          <p:nvPr/>
        </p:nvSpPr>
        <p:spPr>
          <a:xfrm>
            <a:off x="3976172" y="6091114"/>
            <a:ext cx="1293806" cy="384721"/>
          </a:xfrm>
          <a:prstGeom prst="rect">
            <a:avLst/>
          </a:prstGeom>
          <a:noFill/>
        </p:spPr>
        <p:txBody>
          <a:bodyPr wrap="square">
            <a:spAutoFit/>
          </a:bodyPr>
          <a:lstStyle/>
          <a:p>
            <a:r>
              <a:rPr lang="en-US" altLang="ja-JP" sz="950" b="0" i="0" dirty="0">
                <a:solidFill>
                  <a:srgbClr val="3E3E3E"/>
                </a:solidFill>
                <a:effectLst/>
                <a:latin typeface="游ゴシック" panose="020B0400000000000000" pitchFamily="50" charset="-128"/>
                <a:ea typeface="游ゴシック" panose="020B0400000000000000" pitchFamily="50" charset="-128"/>
              </a:rPr>
              <a:t>MARELLA</a:t>
            </a:r>
            <a:r>
              <a:rPr lang="ja-JP" altLang="en-US" sz="950" dirty="0">
                <a:solidFill>
                  <a:srgbClr val="3E3E3E"/>
                </a:solidFill>
                <a:latin typeface="游ゴシック" panose="020B0400000000000000" pitchFamily="50" charset="-128"/>
                <a:ea typeface="游ゴシック" panose="020B0400000000000000" pitchFamily="50" charset="-128"/>
              </a:rPr>
              <a:t> ワンピ</a:t>
            </a:r>
            <a:r>
              <a:rPr lang="en-US" altLang="ja-JP" sz="950" b="0" i="0" dirty="0">
                <a:solidFill>
                  <a:srgbClr val="3E3E3E"/>
                </a:solidFill>
                <a:effectLst/>
                <a:latin typeface="游ゴシック" panose="020B0400000000000000" pitchFamily="50" charset="-128"/>
                <a:ea typeface="游ゴシック" panose="020B0400000000000000" pitchFamily="50" charset="-128"/>
              </a:rPr>
              <a:t>¥69300.</a:t>
            </a:r>
            <a:endParaRPr lang="ja-JP" altLang="en-US" sz="950" dirty="0"/>
          </a:p>
        </p:txBody>
      </p:sp>
      <p:sp>
        <p:nvSpPr>
          <p:cNvPr id="33" name="テキスト ボックス 32">
            <a:extLst>
              <a:ext uri="{FF2B5EF4-FFF2-40B4-BE49-F238E27FC236}">
                <a16:creationId xmlns:a16="http://schemas.microsoft.com/office/drawing/2014/main" id="{D426B3AC-2008-60A4-51B6-CB88A991BB0F}"/>
              </a:ext>
            </a:extLst>
          </p:cNvPr>
          <p:cNvSpPr txBox="1"/>
          <p:nvPr/>
        </p:nvSpPr>
        <p:spPr>
          <a:xfrm>
            <a:off x="5242510" y="6410638"/>
            <a:ext cx="1169285" cy="384721"/>
          </a:xfrm>
          <a:prstGeom prst="rect">
            <a:avLst/>
          </a:prstGeom>
          <a:noFill/>
        </p:spPr>
        <p:txBody>
          <a:bodyPr wrap="square">
            <a:spAutoFit/>
          </a:bodyPr>
          <a:lstStyle/>
          <a:p>
            <a:r>
              <a:rPr lang="en-US" altLang="ja-JP" sz="950" b="0" i="0" dirty="0" err="1">
                <a:solidFill>
                  <a:srgbClr val="3E3E3E"/>
                </a:solidFill>
                <a:effectLst/>
                <a:latin typeface="游ゴシック" panose="020B0400000000000000" pitchFamily="50" charset="-128"/>
                <a:ea typeface="游ゴシック" panose="020B0400000000000000" pitchFamily="50" charset="-128"/>
              </a:rPr>
              <a:t>Goki</a:t>
            </a:r>
            <a:r>
              <a:rPr lang="en-US" altLang="ja-JP" sz="950" b="0" i="0" dirty="0">
                <a:solidFill>
                  <a:srgbClr val="3E3E3E"/>
                </a:solidFill>
                <a:effectLst/>
                <a:latin typeface="游ゴシック" panose="020B0400000000000000" pitchFamily="50" charset="-128"/>
                <a:ea typeface="游ゴシック" panose="020B0400000000000000" pitchFamily="50" charset="-128"/>
              </a:rPr>
              <a:t> </a:t>
            </a:r>
            <a:r>
              <a:rPr lang="ja-JP" altLang="en-US" sz="950" b="0" i="0" dirty="0">
                <a:solidFill>
                  <a:srgbClr val="3E3E3E"/>
                </a:solidFill>
                <a:effectLst/>
                <a:latin typeface="游ゴシック" panose="020B0400000000000000" pitchFamily="50" charset="-128"/>
                <a:ea typeface="游ゴシック" panose="020B0400000000000000" pitchFamily="50" charset="-128"/>
              </a:rPr>
              <a:t>ジャケット</a:t>
            </a:r>
            <a:endParaRPr lang="en-US" altLang="ja-JP" sz="950" b="0" i="0" dirty="0">
              <a:solidFill>
                <a:srgbClr val="3E3E3E"/>
              </a:solidFill>
              <a:effectLst/>
              <a:latin typeface="游ゴシック" panose="020B0400000000000000" pitchFamily="50" charset="-128"/>
              <a:ea typeface="游ゴシック" panose="020B0400000000000000" pitchFamily="50" charset="-128"/>
            </a:endParaRPr>
          </a:p>
          <a:p>
            <a:r>
              <a:rPr lang="en-US" altLang="ja-JP" sz="950" b="0" i="0" dirty="0">
                <a:solidFill>
                  <a:srgbClr val="3E3E3E"/>
                </a:solidFill>
                <a:effectLst/>
                <a:latin typeface="游ゴシック" panose="020B0400000000000000" pitchFamily="50" charset="-128"/>
                <a:ea typeface="游ゴシック" panose="020B0400000000000000" pitchFamily="50" charset="-128"/>
              </a:rPr>
              <a:t>¥34100</a:t>
            </a:r>
            <a:r>
              <a:rPr lang="ja-JP" altLang="en-US" sz="950" b="0" i="0" dirty="0">
                <a:solidFill>
                  <a:srgbClr val="3E3E3E"/>
                </a:solidFill>
                <a:effectLst/>
                <a:latin typeface="游ゴシック" panose="020B0400000000000000" pitchFamily="50" charset="-128"/>
                <a:ea typeface="游ゴシック" panose="020B0400000000000000" pitchFamily="50" charset="-128"/>
              </a:rPr>
              <a:t>．　</a:t>
            </a:r>
            <a:endParaRPr lang="ja-JP" altLang="en-US" sz="950" dirty="0"/>
          </a:p>
        </p:txBody>
      </p:sp>
      <p:sp>
        <p:nvSpPr>
          <p:cNvPr id="36" name="テキスト ボックス 35">
            <a:extLst>
              <a:ext uri="{FF2B5EF4-FFF2-40B4-BE49-F238E27FC236}">
                <a16:creationId xmlns:a16="http://schemas.microsoft.com/office/drawing/2014/main" id="{8B96DA8F-64B8-CAF5-2807-C12C27E1934D}"/>
              </a:ext>
            </a:extLst>
          </p:cNvPr>
          <p:cNvSpPr txBox="1"/>
          <p:nvPr/>
        </p:nvSpPr>
        <p:spPr>
          <a:xfrm>
            <a:off x="5243395" y="6745346"/>
            <a:ext cx="1293806" cy="384721"/>
          </a:xfrm>
          <a:prstGeom prst="rect">
            <a:avLst/>
          </a:prstGeom>
          <a:noFill/>
        </p:spPr>
        <p:txBody>
          <a:bodyPr wrap="square">
            <a:spAutoFit/>
          </a:bodyPr>
          <a:lstStyle/>
          <a:p>
            <a:r>
              <a:rPr lang="en-US" altLang="ja-JP" sz="950" b="0" i="0" dirty="0">
                <a:solidFill>
                  <a:srgbClr val="3E3E3E"/>
                </a:solidFill>
                <a:effectLst/>
                <a:latin typeface="游ゴシック" panose="020B0400000000000000" pitchFamily="50" charset="-128"/>
                <a:ea typeface="游ゴシック" panose="020B0400000000000000" pitchFamily="50" charset="-128"/>
              </a:rPr>
              <a:t>MARELLA</a:t>
            </a:r>
            <a:r>
              <a:rPr lang="ja-JP" altLang="en-US" sz="950" dirty="0">
                <a:solidFill>
                  <a:srgbClr val="3E3E3E"/>
                </a:solidFill>
                <a:latin typeface="游ゴシック" panose="020B0400000000000000" pitchFamily="50" charset="-128"/>
                <a:ea typeface="游ゴシック" panose="020B0400000000000000" pitchFamily="50" charset="-128"/>
              </a:rPr>
              <a:t> ワンピ　　</a:t>
            </a:r>
            <a:endParaRPr lang="en-US" altLang="ja-JP" sz="950" dirty="0">
              <a:solidFill>
                <a:srgbClr val="3E3E3E"/>
              </a:solidFill>
              <a:latin typeface="游ゴシック" panose="020B0400000000000000" pitchFamily="50" charset="-128"/>
              <a:ea typeface="游ゴシック" panose="020B0400000000000000" pitchFamily="50" charset="-128"/>
            </a:endParaRPr>
          </a:p>
          <a:p>
            <a:r>
              <a:rPr lang="en-US" altLang="ja-JP" sz="950" b="0" i="0" dirty="0">
                <a:solidFill>
                  <a:srgbClr val="3E3E3E"/>
                </a:solidFill>
                <a:effectLst/>
                <a:latin typeface="游ゴシック" panose="020B0400000000000000" pitchFamily="50" charset="-128"/>
                <a:ea typeface="游ゴシック" panose="020B0400000000000000" pitchFamily="50" charset="-128"/>
              </a:rPr>
              <a:t>¥69300.</a:t>
            </a:r>
            <a:endParaRPr lang="ja-JP" altLang="en-US" sz="950" dirty="0"/>
          </a:p>
        </p:txBody>
      </p:sp>
      <p:sp>
        <p:nvSpPr>
          <p:cNvPr id="37" name="テキスト ボックス 36">
            <a:extLst>
              <a:ext uri="{FF2B5EF4-FFF2-40B4-BE49-F238E27FC236}">
                <a16:creationId xmlns:a16="http://schemas.microsoft.com/office/drawing/2014/main" id="{32234310-8A72-91AB-21DD-A3B4919EAC46}"/>
              </a:ext>
            </a:extLst>
          </p:cNvPr>
          <p:cNvSpPr txBox="1"/>
          <p:nvPr/>
        </p:nvSpPr>
        <p:spPr>
          <a:xfrm>
            <a:off x="622322" y="5593345"/>
            <a:ext cx="1293806" cy="384721"/>
          </a:xfrm>
          <a:prstGeom prst="rect">
            <a:avLst/>
          </a:prstGeom>
          <a:noFill/>
        </p:spPr>
        <p:txBody>
          <a:bodyPr wrap="square">
            <a:spAutoFit/>
          </a:bodyPr>
          <a:lstStyle/>
          <a:p>
            <a:r>
              <a:rPr lang="en-US" altLang="ja-JP" sz="950" b="0" i="0" dirty="0" err="1">
                <a:solidFill>
                  <a:srgbClr val="3E3E3E"/>
                </a:solidFill>
                <a:effectLst/>
                <a:latin typeface="游ゴシック" panose="020B0400000000000000" pitchFamily="50" charset="-128"/>
                <a:ea typeface="游ゴシック" panose="020B0400000000000000" pitchFamily="50" charset="-128"/>
              </a:rPr>
              <a:t>iBLUES</a:t>
            </a:r>
            <a:r>
              <a:rPr lang="ja-JP" altLang="en-US" sz="950" dirty="0">
                <a:solidFill>
                  <a:srgbClr val="3E3E3E"/>
                </a:solidFill>
                <a:latin typeface="游ゴシック" panose="020B0400000000000000" pitchFamily="50" charset="-128"/>
                <a:ea typeface="游ゴシック" panose="020B0400000000000000" pitchFamily="50" charset="-128"/>
              </a:rPr>
              <a:t> </a:t>
            </a:r>
            <a:r>
              <a:rPr lang="ja-JP" altLang="en-US" sz="950" b="0" i="0" dirty="0">
                <a:solidFill>
                  <a:srgbClr val="3E3E3E"/>
                </a:solidFill>
                <a:effectLst/>
                <a:latin typeface="游ゴシック" panose="020B0400000000000000" pitchFamily="50" charset="-128"/>
                <a:ea typeface="游ゴシック" panose="020B0400000000000000" pitchFamily="50" charset="-128"/>
              </a:rPr>
              <a:t>ブルゾン</a:t>
            </a:r>
            <a:r>
              <a:rPr lang="en-US" altLang="ja-JP" sz="950" b="0" i="0" dirty="0">
                <a:solidFill>
                  <a:srgbClr val="3E3E3E"/>
                </a:solidFill>
                <a:effectLst/>
                <a:latin typeface="游ゴシック" panose="020B0400000000000000" pitchFamily="50" charset="-128"/>
                <a:ea typeface="游ゴシック" panose="020B0400000000000000" pitchFamily="50" charset="-128"/>
              </a:rPr>
              <a:t>¥74800.</a:t>
            </a:r>
            <a:endParaRPr lang="ja-JP" altLang="en-US" sz="950" dirty="0"/>
          </a:p>
        </p:txBody>
      </p:sp>
      <p:sp>
        <p:nvSpPr>
          <p:cNvPr id="38" name="テキスト ボックス 37">
            <a:extLst>
              <a:ext uri="{FF2B5EF4-FFF2-40B4-BE49-F238E27FC236}">
                <a16:creationId xmlns:a16="http://schemas.microsoft.com/office/drawing/2014/main" id="{98F7DEAA-5E5F-2559-3E4C-7E88501FD9F7}"/>
              </a:ext>
            </a:extLst>
          </p:cNvPr>
          <p:cNvSpPr txBox="1"/>
          <p:nvPr/>
        </p:nvSpPr>
        <p:spPr>
          <a:xfrm>
            <a:off x="602399" y="5898754"/>
            <a:ext cx="1293806" cy="384721"/>
          </a:xfrm>
          <a:prstGeom prst="rect">
            <a:avLst/>
          </a:prstGeom>
          <a:noFill/>
        </p:spPr>
        <p:txBody>
          <a:bodyPr wrap="square">
            <a:spAutoFit/>
          </a:bodyPr>
          <a:lstStyle/>
          <a:p>
            <a:r>
              <a:rPr lang="en-US" altLang="ja-JP" sz="950" b="0" i="0" dirty="0">
                <a:solidFill>
                  <a:srgbClr val="3E3E3E"/>
                </a:solidFill>
                <a:effectLst/>
                <a:latin typeface="游ゴシック" panose="020B0400000000000000" pitchFamily="50" charset="-128"/>
                <a:ea typeface="游ゴシック" panose="020B0400000000000000" pitchFamily="50" charset="-128"/>
              </a:rPr>
              <a:t>MARELLA</a:t>
            </a:r>
            <a:r>
              <a:rPr lang="ja-JP" altLang="en-US" sz="950" dirty="0">
                <a:solidFill>
                  <a:srgbClr val="3E3E3E"/>
                </a:solidFill>
                <a:latin typeface="游ゴシック" panose="020B0400000000000000" pitchFamily="50" charset="-128"/>
                <a:ea typeface="游ゴシック" panose="020B0400000000000000" pitchFamily="50" charset="-128"/>
              </a:rPr>
              <a:t> ワンピ</a:t>
            </a:r>
            <a:r>
              <a:rPr lang="en-US" altLang="ja-JP" sz="950" b="0" i="0" dirty="0">
                <a:solidFill>
                  <a:srgbClr val="3E3E3E"/>
                </a:solidFill>
                <a:effectLst/>
                <a:latin typeface="游ゴシック" panose="020B0400000000000000" pitchFamily="50" charset="-128"/>
                <a:ea typeface="游ゴシック" panose="020B0400000000000000" pitchFamily="50" charset="-128"/>
              </a:rPr>
              <a:t>¥59400.</a:t>
            </a:r>
            <a:endParaRPr lang="ja-JP" altLang="en-US" sz="950" dirty="0"/>
          </a:p>
        </p:txBody>
      </p:sp>
      <p:sp>
        <p:nvSpPr>
          <p:cNvPr id="42" name="テキスト ボックス 41">
            <a:extLst>
              <a:ext uri="{FF2B5EF4-FFF2-40B4-BE49-F238E27FC236}">
                <a16:creationId xmlns:a16="http://schemas.microsoft.com/office/drawing/2014/main" id="{DB0419B5-B148-9FF7-C607-8EF338809AA2}"/>
              </a:ext>
            </a:extLst>
          </p:cNvPr>
          <p:cNvSpPr txBox="1"/>
          <p:nvPr/>
        </p:nvSpPr>
        <p:spPr>
          <a:xfrm>
            <a:off x="2771585" y="5785705"/>
            <a:ext cx="1005430" cy="384721"/>
          </a:xfrm>
          <a:prstGeom prst="rect">
            <a:avLst/>
          </a:prstGeom>
          <a:noFill/>
        </p:spPr>
        <p:txBody>
          <a:bodyPr wrap="square">
            <a:spAutoFit/>
          </a:bodyPr>
          <a:lstStyle/>
          <a:p>
            <a:r>
              <a:rPr lang="en-US" altLang="ja-JP" sz="950" b="0" i="0" dirty="0">
                <a:solidFill>
                  <a:srgbClr val="3E3E3E"/>
                </a:solidFill>
                <a:effectLst/>
                <a:latin typeface="游ゴシック" panose="020B0400000000000000" pitchFamily="50" charset="-128"/>
                <a:ea typeface="游ゴシック" panose="020B0400000000000000" pitchFamily="50" charset="-128"/>
              </a:rPr>
              <a:t>Otto </a:t>
            </a:r>
            <a:r>
              <a:rPr lang="ja-JP" altLang="en-US" sz="950" b="0" i="0" dirty="0">
                <a:solidFill>
                  <a:srgbClr val="3E3E3E"/>
                </a:solidFill>
                <a:effectLst/>
                <a:latin typeface="游ゴシック" panose="020B0400000000000000" pitchFamily="50" charset="-128"/>
                <a:ea typeface="游ゴシック" panose="020B0400000000000000" pitchFamily="50" charset="-128"/>
              </a:rPr>
              <a:t>カーディガン </a:t>
            </a:r>
            <a:r>
              <a:rPr lang="en-US" altLang="ja-JP" sz="950" b="0" i="0" dirty="0">
                <a:solidFill>
                  <a:srgbClr val="3E3E3E"/>
                </a:solidFill>
                <a:effectLst/>
                <a:latin typeface="游ゴシック" panose="020B0400000000000000" pitchFamily="50" charset="-128"/>
                <a:ea typeface="游ゴシック" panose="020B0400000000000000" pitchFamily="50" charset="-128"/>
              </a:rPr>
              <a:t>¥35200. </a:t>
            </a:r>
            <a:endParaRPr lang="ja-JP" altLang="en-US" sz="950" dirty="0"/>
          </a:p>
        </p:txBody>
      </p:sp>
      <p:sp>
        <p:nvSpPr>
          <p:cNvPr id="43" name="テキスト ボックス 42">
            <a:extLst>
              <a:ext uri="{FF2B5EF4-FFF2-40B4-BE49-F238E27FC236}">
                <a16:creationId xmlns:a16="http://schemas.microsoft.com/office/drawing/2014/main" id="{E496A74C-E575-041B-2D07-C96CCC22F983}"/>
              </a:ext>
            </a:extLst>
          </p:cNvPr>
          <p:cNvSpPr txBox="1"/>
          <p:nvPr/>
        </p:nvSpPr>
        <p:spPr>
          <a:xfrm>
            <a:off x="2763811" y="6105041"/>
            <a:ext cx="1279678" cy="384721"/>
          </a:xfrm>
          <a:prstGeom prst="rect">
            <a:avLst/>
          </a:prstGeom>
          <a:noFill/>
        </p:spPr>
        <p:txBody>
          <a:bodyPr wrap="square">
            <a:spAutoFit/>
          </a:bodyPr>
          <a:lstStyle/>
          <a:p>
            <a:r>
              <a:rPr lang="en-US" altLang="ja-JP" sz="950" b="0" i="0" dirty="0" err="1">
                <a:solidFill>
                  <a:srgbClr val="3E3E3E"/>
                </a:solidFill>
                <a:effectLst/>
                <a:latin typeface="游ゴシック" panose="020B0400000000000000" pitchFamily="50" charset="-128"/>
                <a:ea typeface="游ゴシック" panose="020B0400000000000000" pitchFamily="50" charset="-128"/>
              </a:rPr>
              <a:t>iBLUES</a:t>
            </a:r>
            <a:r>
              <a:rPr lang="ja-JP" altLang="en-US" sz="950" dirty="0">
                <a:solidFill>
                  <a:srgbClr val="3E3E3E"/>
                </a:solidFill>
                <a:latin typeface="游ゴシック" panose="020B0400000000000000" pitchFamily="50" charset="-128"/>
                <a:ea typeface="游ゴシック" panose="020B0400000000000000" pitchFamily="50" charset="-128"/>
              </a:rPr>
              <a:t> </a:t>
            </a:r>
            <a:r>
              <a:rPr lang="ja-JP" altLang="en-US" sz="950" b="0" i="0" dirty="0">
                <a:solidFill>
                  <a:srgbClr val="3E3E3E"/>
                </a:solidFill>
                <a:effectLst/>
                <a:latin typeface="游ゴシック" panose="020B0400000000000000" pitchFamily="50" charset="-128"/>
                <a:ea typeface="游ゴシック" panose="020B0400000000000000" pitchFamily="50" charset="-128"/>
              </a:rPr>
              <a:t>ワンピ</a:t>
            </a:r>
            <a:r>
              <a:rPr lang="en-US" altLang="ja-JP" sz="950" b="0" i="0" dirty="0">
                <a:solidFill>
                  <a:srgbClr val="3E3E3E"/>
                </a:solidFill>
                <a:effectLst/>
                <a:latin typeface="游ゴシック" panose="020B0400000000000000" pitchFamily="50" charset="-128"/>
                <a:ea typeface="游ゴシック" panose="020B0400000000000000" pitchFamily="50" charset="-128"/>
              </a:rPr>
              <a:t>¥69400.</a:t>
            </a:r>
            <a:endParaRPr lang="ja-JP" altLang="en-US" sz="950" dirty="0"/>
          </a:p>
        </p:txBody>
      </p:sp>
      <p:sp>
        <p:nvSpPr>
          <p:cNvPr id="20" name="テキスト ボックス 19">
            <a:extLst>
              <a:ext uri="{FF2B5EF4-FFF2-40B4-BE49-F238E27FC236}">
                <a16:creationId xmlns:a16="http://schemas.microsoft.com/office/drawing/2014/main" id="{05363D90-4153-9B9A-8D88-F702FF6A6AAF}"/>
              </a:ext>
            </a:extLst>
          </p:cNvPr>
          <p:cNvSpPr txBox="1"/>
          <p:nvPr/>
        </p:nvSpPr>
        <p:spPr>
          <a:xfrm>
            <a:off x="5601948" y="1317078"/>
            <a:ext cx="912711" cy="530915"/>
          </a:xfrm>
          <a:prstGeom prst="rect">
            <a:avLst/>
          </a:prstGeom>
          <a:noFill/>
        </p:spPr>
        <p:txBody>
          <a:bodyPr wrap="square">
            <a:spAutoFit/>
          </a:bodyPr>
          <a:lstStyle/>
          <a:p>
            <a:r>
              <a:rPr lang="en-US" altLang="ja-JP" sz="950" dirty="0">
                <a:solidFill>
                  <a:srgbClr val="3E3E3E"/>
                </a:solidFill>
                <a:latin typeface="游ゴシック" panose="020B0400000000000000" pitchFamily="50" charset="-128"/>
                <a:ea typeface="游ゴシック" panose="020B0400000000000000" pitchFamily="50" charset="-128"/>
              </a:rPr>
              <a:t>SEVENTY</a:t>
            </a:r>
            <a:r>
              <a:rPr lang="ja-JP" altLang="en-US" sz="950" b="0" i="0" dirty="0">
                <a:solidFill>
                  <a:srgbClr val="3E3E3E"/>
                </a:solidFill>
                <a:effectLst/>
                <a:latin typeface="游ゴシック" panose="020B0400000000000000" pitchFamily="50" charset="-128"/>
                <a:ea typeface="游ゴシック" panose="020B0400000000000000" pitchFamily="50" charset="-128"/>
              </a:rPr>
              <a:t>　</a:t>
            </a:r>
            <a:r>
              <a:rPr lang="ja-JP" altLang="en-US" sz="950" dirty="0">
                <a:solidFill>
                  <a:srgbClr val="3E3E3E"/>
                </a:solidFill>
                <a:latin typeface="游ゴシック" panose="020B0400000000000000" pitchFamily="50" charset="-128"/>
                <a:ea typeface="游ゴシック" panose="020B0400000000000000" pitchFamily="50" charset="-128"/>
              </a:rPr>
              <a:t>セットアップ　</a:t>
            </a:r>
            <a:r>
              <a:rPr lang="en-US" altLang="ja-JP" sz="950" b="0" i="0" dirty="0">
                <a:solidFill>
                  <a:srgbClr val="3E3E3E"/>
                </a:solidFill>
                <a:effectLst/>
                <a:latin typeface="游ゴシック" panose="020B0400000000000000" pitchFamily="50" charset="-128"/>
                <a:ea typeface="游ゴシック" panose="020B0400000000000000" pitchFamily="50" charset="-128"/>
              </a:rPr>
              <a:t>¥151800</a:t>
            </a:r>
            <a:r>
              <a:rPr lang="en-US" altLang="ja-JP" sz="900" b="0" i="0" dirty="0">
                <a:solidFill>
                  <a:srgbClr val="3E3E3E"/>
                </a:solidFill>
                <a:effectLst/>
                <a:latin typeface="游ゴシック" panose="020B0400000000000000" pitchFamily="50" charset="-128"/>
                <a:ea typeface="游ゴシック" panose="020B0400000000000000" pitchFamily="50" charset="-128"/>
              </a:rPr>
              <a:t>. </a:t>
            </a:r>
            <a:endParaRPr lang="ja-JP" altLang="en-US" dirty="0"/>
          </a:p>
        </p:txBody>
      </p:sp>
      <p:pic>
        <p:nvPicPr>
          <p:cNvPr id="31" name="図 30">
            <a:extLst>
              <a:ext uri="{FF2B5EF4-FFF2-40B4-BE49-F238E27FC236}">
                <a16:creationId xmlns:a16="http://schemas.microsoft.com/office/drawing/2014/main" id="{B08F1386-4F06-C407-AF0F-BBF3B953D07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95587" y="2051932"/>
            <a:ext cx="1657624" cy="1399772"/>
          </a:xfrm>
          <a:prstGeom prst="rect">
            <a:avLst/>
          </a:prstGeom>
        </p:spPr>
      </p:pic>
      <p:pic>
        <p:nvPicPr>
          <p:cNvPr id="49" name="図 48">
            <a:extLst>
              <a:ext uri="{FF2B5EF4-FFF2-40B4-BE49-F238E27FC236}">
                <a16:creationId xmlns:a16="http://schemas.microsoft.com/office/drawing/2014/main" id="{A6CF9AB9-0D01-1180-CCAD-BD8366065D3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72348" y="2404915"/>
            <a:ext cx="1225301" cy="850209"/>
          </a:xfrm>
          <a:prstGeom prst="rect">
            <a:avLst/>
          </a:prstGeom>
        </p:spPr>
      </p:pic>
      <p:pic>
        <p:nvPicPr>
          <p:cNvPr id="45" name="図 44">
            <a:extLst>
              <a:ext uri="{FF2B5EF4-FFF2-40B4-BE49-F238E27FC236}">
                <a16:creationId xmlns:a16="http://schemas.microsoft.com/office/drawing/2014/main" id="{E02A202E-EF45-350A-5CBC-1ACA02A67AC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14022" y="3501559"/>
            <a:ext cx="1508033" cy="1155089"/>
          </a:xfrm>
          <a:prstGeom prst="rect">
            <a:avLst/>
          </a:prstGeom>
        </p:spPr>
      </p:pic>
      <p:sp>
        <p:nvSpPr>
          <p:cNvPr id="50" name="テキスト ボックス 49">
            <a:extLst>
              <a:ext uri="{FF2B5EF4-FFF2-40B4-BE49-F238E27FC236}">
                <a16:creationId xmlns:a16="http://schemas.microsoft.com/office/drawing/2014/main" id="{8A4EBFCC-1A20-1010-2021-9B0EF8A18046}"/>
              </a:ext>
            </a:extLst>
          </p:cNvPr>
          <p:cNvSpPr txBox="1"/>
          <p:nvPr/>
        </p:nvSpPr>
        <p:spPr>
          <a:xfrm>
            <a:off x="8677987" y="2218152"/>
            <a:ext cx="1096558" cy="530915"/>
          </a:xfrm>
          <a:prstGeom prst="rect">
            <a:avLst/>
          </a:prstGeom>
          <a:noFill/>
        </p:spPr>
        <p:txBody>
          <a:bodyPr wrap="square">
            <a:spAutoFit/>
          </a:bodyPr>
          <a:lstStyle/>
          <a:p>
            <a:r>
              <a:rPr lang="en-US" altLang="ja-JP" sz="950" dirty="0">
                <a:solidFill>
                  <a:srgbClr val="3E3E3E"/>
                </a:solidFill>
                <a:latin typeface="游ゴシック" panose="020B0400000000000000" pitchFamily="50" charset="-128"/>
                <a:ea typeface="游ゴシック" panose="020B0400000000000000" pitchFamily="50" charset="-128"/>
              </a:rPr>
              <a:t>GOKI  </a:t>
            </a:r>
            <a:r>
              <a:rPr lang="ja-JP" altLang="en-US" sz="950" dirty="0">
                <a:solidFill>
                  <a:srgbClr val="3E3E3E"/>
                </a:solidFill>
                <a:latin typeface="游ゴシック" panose="020B0400000000000000" pitchFamily="50" charset="-128"/>
                <a:ea typeface="游ゴシック" panose="020B0400000000000000" pitchFamily="50" charset="-128"/>
              </a:rPr>
              <a:t>ドルマンスエット </a:t>
            </a:r>
            <a:r>
              <a:rPr lang="en-US" altLang="ja-JP" sz="950" b="0" i="0" dirty="0">
                <a:solidFill>
                  <a:srgbClr val="3E3E3E"/>
                </a:solidFill>
                <a:effectLst/>
                <a:latin typeface="游ゴシック" panose="020B0400000000000000" pitchFamily="50" charset="-128"/>
                <a:ea typeface="游ゴシック" panose="020B0400000000000000" pitchFamily="50" charset="-128"/>
              </a:rPr>
              <a:t>¥16500 </a:t>
            </a:r>
            <a:endParaRPr lang="ja-JP" altLang="en-US" sz="950" dirty="0"/>
          </a:p>
        </p:txBody>
      </p:sp>
      <p:sp>
        <p:nvSpPr>
          <p:cNvPr id="51" name="テキスト ボックス 50">
            <a:extLst>
              <a:ext uri="{FF2B5EF4-FFF2-40B4-BE49-F238E27FC236}">
                <a16:creationId xmlns:a16="http://schemas.microsoft.com/office/drawing/2014/main" id="{C63F26EE-0532-997D-2261-D14188E239F6}"/>
              </a:ext>
            </a:extLst>
          </p:cNvPr>
          <p:cNvSpPr txBox="1"/>
          <p:nvPr/>
        </p:nvSpPr>
        <p:spPr>
          <a:xfrm>
            <a:off x="7009139" y="4729333"/>
            <a:ext cx="953565" cy="823302"/>
          </a:xfrm>
          <a:prstGeom prst="rect">
            <a:avLst/>
          </a:prstGeom>
          <a:noFill/>
        </p:spPr>
        <p:txBody>
          <a:bodyPr wrap="square">
            <a:spAutoFit/>
          </a:bodyPr>
          <a:lstStyle/>
          <a:p>
            <a:r>
              <a:rPr lang="en-US" altLang="ja-JP" sz="950" dirty="0">
                <a:solidFill>
                  <a:srgbClr val="3E3E3E"/>
                </a:solidFill>
                <a:latin typeface="游ゴシック" panose="020B0400000000000000" pitchFamily="50" charset="-128"/>
                <a:ea typeface="游ゴシック" panose="020B0400000000000000" pitchFamily="50" charset="-128"/>
              </a:rPr>
              <a:t>MARK AND PLUS + 2 </a:t>
            </a:r>
          </a:p>
          <a:p>
            <a:r>
              <a:rPr lang="ja-JP" altLang="en-US" sz="950" dirty="0">
                <a:solidFill>
                  <a:srgbClr val="3E3E3E"/>
                </a:solidFill>
                <a:latin typeface="游ゴシック" panose="020B0400000000000000" pitchFamily="50" charset="-128"/>
                <a:ea typeface="游ゴシック" panose="020B0400000000000000" pitchFamily="50" charset="-128"/>
              </a:rPr>
              <a:t>スエットカーディガン￥</a:t>
            </a:r>
            <a:r>
              <a:rPr lang="en-US" altLang="ja-JP" sz="950" dirty="0">
                <a:solidFill>
                  <a:srgbClr val="3E3E3E"/>
                </a:solidFill>
                <a:latin typeface="游ゴシック" panose="020B0400000000000000" pitchFamily="50" charset="-128"/>
                <a:ea typeface="游ゴシック" panose="020B0400000000000000" pitchFamily="50" charset="-128"/>
              </a:rPr>
              <a:t>15400</a:t>
            </a:r>
            <a:r>
              <a:rPr lang="ja-JP" altLang="en-US" sz="950" dirty="0">
                <a:solidFill>
                  <a:srgbClr val="3E3E3E"/>
                </a:solidFill>
                <a:latin typeface="游ゴシック" panose="020B0400000000000000" pitchFamily="50" charset="-128"/>
                <a:ea typeface="游ゴシック" panose="020B0400000000000000" pitchFamily="50" charset="-128"/>
              </a:rPr>
              <a:t>． </a:t>
            </a:r>
            <a:endParaRPr lang="ja-JP" altLang="en-US" sz="950" dirty="0"/>
          </a:p>
        </p:txBody>
      </p:sp>
      <p:sp>
        <p:nvSpPr>
          <p:cNvPr id="54" name="テキスト ボックス 53">
            <a:extLst>
              <a:ext uri="{FF2B5EF4-FFF2-40B4-BE49-F238E27FC236}">
                <a16:creationId xmlns:a16="http://schemas.microsoft.com/office/drawing/2014/main" id="{F357DC94-30D8-AA48-48FC-EEEA2D1AE54C}"/>
              </a:ext>
            </a:extLst>
          </p:cNvPr>
          <p:cNvSpPr txBox="1"/>
          <p:nvPr/>
        </p:nvSpPr>
        <p:spPr>
          <a:xfrm>
            <a:off x="9354201" y="5094567"/>
            <a:ext cx="953565" cy="677108"/>
          </a:xfrm>
          <a:prstGeom prst="rect">
            <a:avLst/>
          </a:prstGeom>
          <a:noFill/>
        </p:spPr>
        <p:txBody>
          <a:bodyPr wrap="square">
            <a:spAutoFit/>
          </a:bodyPr>
          <a:lstStyle/>
          <a:p>
            <a:r>
              <a:rPr lang="en-US" altLang="ja-JP" sz="950" dirty="0">
                <a:solidFill>
                  <a:srgbClr val="3E3E3E"/>
                </a:solidFill>
                <a:latin typeface="游ゴシック" panose="020B0400000000000000" pitchFamily="50" charset="-128"/>
                <a:ea typeface="游ゴシック" panose="020B0400000000000000" pitchFamily="50" charset="-128"/>
              </a:rPr>
              <a:t>MARK AND PLUS + 2 </a:t>
            </a:r>
          </a:p>
          <a:p>
            <a:r>
              <a:rPr lang="ja-JP" altLang="en-US" sz="950" dirty="0">
                <a:solidFill>
                  <a:srgbClr val="3E3E3E"/>
                </a:solidFill>
                <a:latin typeface="游ゴシック" panose="020B0400000000000000" pitchFamily="50" charset="-128"/>
                <a:ea typeface="游ゴシック" panose="020B0400000000000000" pitchFamily="50" charset="-128"/>
              </a:rPr>
              <a:t>スエット￥</a:t>
            </a:r>
            <a:r>
              <a:rPr lang="en-US" altLang="ja-JP" sz="950" dirty="0">
                <a:solidFill>
                  <a:srgbClr val="3E3E3E"/>
                </a:solidFill>
                <a:latin typeface="游ゴシック" panose="020B0400000000000000" pitchFamily="50" charset="-128"/>
                <a:ea typeface="游ゴシック" panose="020B0400000000000000" pitchFamily="50" charset="-128"/>
              </a:rPr>
              <a:t>12100</a:t>
            </a:r>
            <a:r>
              <a:rPr lang="ja-JP" altLang="en-US" sz="950" dirty="0">
                <a:solidFill>
                  <a:srgbClr val="3E3E3E"/>
                </a:solidFill>
                <a:latin typeface="游ゴシック" panose="020B0400000000000000" pitchFamily="50" charset="-128"/>
                <a:ea typeface="游ゴシック" panose="020B0400000000000000" pitchFamily="50" charset="-128"/>
              </a:rPr>
              <a:t>． </a:t>
            </a:r>
            <a:endParaRPr lang="ja-JP" altLang="en-US" sz="950" dirty="0"/>
          </a:p>
        </p:txBody>
      </p:sp>
      <p:sp>
        <p:nvSpPr>
          <p:cNvPr id="55" name="テキスト ボックス 54">
            <a:extLst>
              <a:ext uri="{FF2B5EF4-FFF2-40B4-BE49-F238E27FC236}">
                <a16:creationId xmlns:a16="http://schemas.microsoft.com/office/drawing/2014/main" id="{B7274B74-8CEF-35EB-9E12-995D058DD7C0}"/>
              </a:ext>
            </a:extLst>
          </p:cNvPr>
          <p:cNvSpPr txBox="1"/>
          <p:nvPr/>
        </p:nvSpPr>
        <p:spPr>
          <a:xfrm>
            <a:off x="9766230" y="4146261"/>
            <a:ext cx="918830" cy="677108"/>
          </a:xfrm>
          <a:prstGeom prst="rect">
            <a:avLst/>
          </a:prstGeom>
          <a:noFill/>
        </p:spPr>
        <p:txBody>
          <a:bodyPr wrap="square">
            <a:spAutoFit/>
          </a:bodyPr>
          <a:lstStyle/>
          <a:p>
            <a:r>
              <a:rPr lang="en-US" altLang="ja-JP" sz="950" dirty="0">
                <a:solidFill>
                  <a:srgbClr val="3E3E3E"/>
                </a:solidFill>
                <a:latin typeface="游ゴシック" panose="020B0400000000000000" pitchFamily="50" charset="-128"/>
                <a:ea typeface="游ゴシック" panose="020B0400000000000000" pitchFamily="50" charset="-128"/>
              </a:rPr>
              <a:t>MARK AND PLUS + 2 </a:t>
            </a:r>
          </a:p>
          <a:p>
            <a:r>
              <a:rPr lang="ja-JP" altLang="en-US" sz="950" dirty="0">
                <a:solidFill>
                  <a:srgbClr val="3E3E3E"/>
                </a:solidFill>
                <a:latin typeface="游ゴシック" panose="020B0400000000000000" pitchFamily="50" charset="-128"/>
                <a:ea typeface="游ゴシック" panose="020B0400000000000000" pitchFamily="50" charset="-128"/>
              </a:rPr>
              <a:t>ワッフル</a:t>
            </a:r>
            <a:r>
              <a:rPr lang="en-US" altLang="ja-JP" sz="950" dirty="0">
                <a:solidFill>
                  <a:srgbClr val="3E3E3E"/>
                </a:solidFill>
                <a:latin typeface="游ゴシック" panose="020B0400000000000000" pitchFamily="50" charset="-128"/>
                <a:ea typeface="游ゴシック" panose="020B0400000000000000" pitchFamily="50" charset="-128"/>
              </a:rPr>
              <a:t>T</a:t>
            </a:r>
            <a:r>
              <a:rPr lang="ja-JP" altLang="en-US" sz="950" dirty="0">
                <a:solidFill>
                  <a:srgbClr val="3E3E3E"/>
                </a:solidFill>
                <a:latin typeface="游ゴシック" panose="020B0400000000000000" pitchFamily="50" charset="-128"/>
                <a:ea typeface="游ゴシック" panose="020B0400000000000000" pitchFamily="50" charset="-128"/>
              </a:rPr>
              <a:t>￥</a:t>
            </a:r>
            <a:r>
              <a:rPr lang="en-US" altLang="ja-JP" sz="950" dirty="0">
                <a:solidFill>
                  <a:srgbClr val="3E3E3E"/>
                </a:solidFill>
                <a:latin typeface="游ゴシック" panose="020B0400000000000000" pitchFamily="50" charset="-128"/>
                <a:ea typeface="游ゴシック" panose="020B0400000000000000" pitchFamily="50" charset="-128"/>
              </a:rPr>
              <a:t>12100</a:t>
            </a:r>
            <a:r>
              <a:rPr lang="ja-JP" altLang="en-US" sz="950" dirty="0">
                <a:solidFill>
                  <a:srgbClr val="3E3E3E"/>
                </a:solidFill>
                <a:latin typeface="游ゴシック" panose="020B0400000000000000" pitchFamily="50" charset="-128"/>
                <a:ea typeface="游ゴシック" panose="020B0400000000000000" pitchFamily="50" charset="-128"/>
              </a:rPr>
              <a:t>． </a:t>
            </a:r>
            <a:endParaRPr lang="ja-JP" altLang="en-US" sz="950" dirty="0"/>
          </a:p>
        </p:txBody>
      </p:sp>
    </p:spTree>
    <p:extLst>
      <p:ext uri="{BB962C8B-B14F-4D97-AF65-F5344CB8AC3E}">
        <p14:creationId xmlns:p14="http://schemas.microsoft.com/office/powerpoint/2010/main" val="124831325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2341</TotalTime>
  <Words>898</Words>
  <Application>Microsoft Office PowerPoint</Application>
  <PresentationFormat>ユーザー設定</PresentationFormat>
  <Paragraphs>63</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AR P黒丸ＰＯＰ体H</vt:lpstr>
      <vt:lpstr>HGP創英角ｺﾞｼｯｸUB</vt:lpstr>
      <vt:lpstr>HGS創英角ﾎﾟｯﾌﾟ体</vt:lpstr>
      <vt:lpstr>ＭＳ Ｐゴシック</vt:lpstr>
      <vt:lpstr>ＭＳ ゴシック</vt:lpstr>
      <vt:lpstr>メイリオ</vt:lpstr>
      <vt:lpstr>游ゴシック</vt:lpstr>
      <vt:lpstr>游明朝</vt:lpstr>
      <vt:lpstr>Arial</vt:lpstr>
      <vt:lpstr>Calibri</vt:lpstr>
      <vt:lpstr>Century</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canbee</dc:creator>
  <cp:lastModifiedBy>info@canbee.jp</cp:lastModifiedBy>
  <cp:revision>243</cp:revision>
  <cp:lastPrinted>2024-02-29T05:16:57Z</cp:lastPrinted>
  <dcterms:created xsi:type="dcterms:W3CDTF">2016-12-05T02:07:37Z</dcterms:created>
  <dcterms:modified xsi:type="dcterms:W3CDTF">2024-02-29T06:20:14Z</dcterms:modified>
</cp:coreProperties>
</file>